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7" r:id="rId3"/>
    <p:sldId id="284" r:id="rId4"/>
    <p:sldId id="293" r:id="rId5"/>
    <p:sldId id="309" r:id="rId6"/>
    <p:sldId id="310" r:id="rId7"/>
    <p:sldId id="307" r:id="rId8"/>
    <p:sldId id="298" r:id="rId9"/>
    <p:sldId id="311" r:id="rId10"/>
    <p:sldId id="312" r:id="rId11"/>
    <p:sldId id="313" r:id="rId12"/>
    <p:sldId id="314" r:id="rId13"/>
    <p:sldId id="285" r:id="rId14"/>
    <p:sldId id="263" r:id="rId15"/>
    <p:sldId id="288" r:id="rId16"/>
    <p:sldId id="302" r:id="rId17"/>
    <p:sldId id="294" r:id="rId18"/>
    <p:sldId id="266" r:id="rId19"/>
    <p:sldId id="315" r:id="rId20"/>
    <p:sldId id="268" r:id="rId21"/>
    <p:sldId id="269" r:id="rId22"/>
    <p:sldId id="270" r:id="rId23"/>
    <p:sldId id="271" r:id="rId24"/>
    <p:sldId id="272" r:id="rId25"/>
    <p:sldId id="299" r:id="rId26"/>
    <p:sldId id="308" r:id="rId27"/>
    <p:sldId id="290" r:id="rId28"/>
    <p:sldId id="300"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9FB1"/>
    <a:srgbClr val="F47264"/>
    <a:srgbClr val="84CBC5"/>
    <a:srgbClr val="F8D35E"/>
    <a:srgbClr val="29B9A6"/>
    <a:srgbClr val="144C74"/>
    <a:srgbClr val="1B6AA3"/>
    <a:srgbClr val="FFC20F"/>
    <a:srgbClr val="14507A"/>
    <a:srgbClr val="45B2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36" autoAdjust="0"/>
    <p:restoredTop sz="88415"/>
  </p:normalViewPr>
  <p:slideViewPr>
    <p:cSldViewPr snapToGrid="0">
      <p:cViewPr varScale="1">
        <p:scale>
          <a:sx n="120" d="100"/>
          <a:sy n="120" d="100"/>
        </p:scale>
        <p:origin x="432"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A1A5C-FE2D-7F49-815B-F65E35763D13}" type="datetimeFigureOut">
              <a:rPr kumimoji="1" lang="zh-CN" altLang="en-US" smtClean="0"/>
              <a:t>2019/11/26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2D479-ED82-EA4D-8B19-8DFFFE2CBABC}" type="slidenum">
              <a:rPr kumimoji="1" lang="zh-CN" altLang="en-US" smtClean="0"/>
              <a:t>‹#›</a:t>
            </a:fld>
            <a:endParaRPr kumimoji="1" lang="zh-CN" altLang="en-US"/>
          </a:p>
        </p:txBody>
      </p:sp>
    </p:spTree>
    <p:extLst>
      <p:ext uri="{BB962C8B-B14F-4D97-AF65-F5344CB8AC3E}">
        <p14:creationId xmlns:p14="http://schemas.microsoft.com/office/powerpoint/2010/main" val="9653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B7B2D479-ED82-EA4D-8B19-8DFFFE2CBABC}" type="slidenum">
              <a:rPr kumimoji="1" lang="zh-CN" altLang="en-US" smtClean="0"/>
              <a:t>13</a:t>
            </a:fld>
            <a:endParaRPr kumimoji="1" lang="zh-CN" altLang="en-US"/>
          </a:p>
        </p:txBody>
      </p:sp>
    </p:spTree>
    <p:extLst>
      <p:ext uri="{BB962C8B-B14F-4D97-AF65-F5344CB8AC3E}">
        <p14:creationId xmlns:p14="http://schemas.microsoft.com/office/powerpoint/2010/main" val="440337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babd957df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babd957df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6babd957df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2218916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babd957df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6babd957df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477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9179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717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212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babd957df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6babd957df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5146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babd957df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6babd957d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621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babd957df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6babd957df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734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663DD89-DA72-4956-8961-85B6562EBFBE}" type="datetimeFigureOut">
              <a:rPr lang="zh-CN" altLang="en-US" smtClean="0"/>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290245063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663DD89-DA72-4956-8961-85B6562EBFBE}" type="datetimeFigureOut">
              <a:rPr lang="zh-CN" altLang="en-US" smtClean="0"/>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365303109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663DD89-DA72-4956-8961-85B6562EBFBE}" type="datetimeFigureOut">
              <a:rPr lang="zh-CN" altLang="en-US" smtClean="0"/>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73139393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663DD89-DA72-4956-8961-85B6562EBFBE}" type="datetimeFigureOut">
              <a:rPr lang="zh-CN" altLang="en-US" smtClean="0"/>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210102998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663DD89-DA72-4956-8961-85B6562EBFBE}" type="datetimeFigureOut">
              <a:rPr lang="zh-CN" altLang="en-US" smtClean="0"/>
              <a:t>2019/11/26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375674748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663DD89-DA72-4956-8961-85B6562EBFBE}" type="datetimeFigureOut">
              <a:rPr lang="zh-CN" altLang="en-US" smtClean="0"/>
              <a:t>2019/11/26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306503989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663DD89-DA72-4956-8961-85B6562EBFBE}" type="datetimeFigureOut">
              <a:rPr lang="zh-CN" altLang="en-US" smtClean="0"/>
              <a:t>2019/11/26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169254689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663DD89-DA72-4956-8961-85B6562EBFBE}" type="datetimeFigureOut">
              <a:rPr lang="zh-CN" altLang="en-US" smtClean="0"/>
              <a:t>2019/11/26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155907203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63DD89-DA72-4956-8961-85B6562EBFBE}" type="datetimeFigureOut">
              <a:rPr lang="zh-CN" altLang="en-US" smtClean="0"/>
              <a:t>2019/11/26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419286278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663DD89-DA72-4956-8961-85B6562EBFBE}" type="datetimeFigureOut">
              <a:rPr lang="zh-CN" altLang="en-US" smtClean="0"/>
              <a:t>2019/11/26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417983979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663DD89-DA72-4956-8961-85B6562EBFBE}" type="datetimeFigureOut">
              <a:rPr lang="zh-CN" altLang="en-US" smtClean="0"/>
              <a:t>2019/11/26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100357777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3DD89-DA72-4956-8961-85B6562EBFBE}" type="datetimeFigureOut">
              <a:rPr lang="zh-CN" altLang="en-US" smtClean="0"/>
              <a:t>2019/11/26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C8F1E-C324-4ECD-9D66-17513A2AE6B7}" type="slidenum">
              <a:rPr lang="zh-CN" altLang="en-US" smtClean="0"/>
              <a:t>‹#›</a:t>
            </a:fld>
            <a:endParaRPr lang="zh-CN" altLang="en-US"/>
          </a:p>
        </p:txBody>
      </p:sp>
    </p:spTree>
    <p:extLst>
      <p:ext uri="{BB962C8B-B14F-4D97-AF65-F5344CB8AC3E}">
        <p14:creationId xmlns:p14="http://schemas.microsoft.com/office/powerpoint/2010/main" val="2104133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KtukSv0epIQ"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83060" y="406876"/>
            <a:ext cx="10501146"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Final</a:t>
            </a:r>
            <a:r>
              <a:rPr lang="zh-CN" altLang="en-US" sz="3200" dirty="0">
                <a:solidFill>
                  <a:schemeClr val="bg1"/>
                </a:solidFill>
                <a:latin typeface="Arial" panose="020B0604020202020204" pitchFamily="34" charset="0"/>
                <a:cs typeface="Arial" panose="020B0604020202020204" pitchFamily="34" charset="0"/>
              </a:rPr>
              <a:t> </a:t>
            </a:r>
            <a:r>
              <a:rPr lang="en-US" altLang="zh-CN" sz="3200" dirty="0">
                <a:solidFill>
                  <a:schemeClr val="bg1"/>
                </a:solidFill>
                <a:latin typeface="Arial" panose="020B0604020202020204" pitchFamily="34" charset="0"/>
                <a:cs typeface="Arial" panose="020B0604020202020204" pitchFamily="34" charset="0"/>
              </a:rPr>
              <a:t>Project</a:t>
            </a:r>
            <a:r>
              <a:rPr lang="zh-CN" altLang="en-US" sz="3200" dirty="0">
                <a:solidFill>
                  <a:schemeClr val="bg1"/>
                </a:solidFill>
                <a:latin typeface="Arial" panose="020B0604020202020204" pitchFamily="34" charset="0"/>
                <a:cs typeface="Arial" panose="020B0604020202020204" pitchFamily="34" charset="0"/>
              </a:rPr>
              <a:t> </a:t>
            </a:r>
            <a:r>
              <a:rPr lang="en-US" altLang="zh-CN" sz="3200" dirty="0">
                <a:solidFill>
                  <a:schemeClr val="bg1"/>
                </a:solidFill>
                <a:latin typeface="Arial" panose="020B0604020202020204" pitchFamily="34" charset="0"/>
                <a:cs typeface="Arial" panose="020B0604020202020204" pitchFamily="34" charset="0"/>
              </a:rPr>
              <a:t>Report</a:t>
            </a:r>
            <a:endParaRPr lang="zh-CN" altLang="en-US" sz="3200" dirty="0">
              <a:solidFill>
                <a:schemeClr val="bg1"/>
              </a:solidFill>
              <a:latin typeface="Arial" panose="020B0604020202020204" pitchFamily="34" charset="0"/>
              <a:cs typeface="Arial" panose="020B0604020202020204" pitchFamily="34" charset="0"/>
            </a:endParaRPr>
          </a:p>
        </p:txBody>
      </p:sp>
      <p:cxnSp>
        <p:nvCxnSpPr>
          <p:cNvPr id="3" name="Straight Connector 13"/>
          <p:cNvCxnSpPr/>
          <p:nvPr/>
        </p:nvCxnSpPr>
        <p:spPr>
          <a:xfrm flipV="1">
            <a:off x="4633784" y="4485506"/>
            <a:ext cx="7558216" cy="53264"/>
          </a:xfrm>
          <a:prstGeom prst="line">
            <a:avLst/>
          </a:prstGeom>
          <a:ln w="19050" cap="sq">
            <a:solidFill>
              <a:srgbClr val="F47264"/>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569940" y="3740644"/>
            <a:ext cx="7685903" cy="2308324"/>
          </a:xfrm>
          <a:prstGeom prst="rect">
            <a:avLst/>
          </a:prstGeom>
          <a:noFill/>
        </p:spPr>
        <p:txBody>
          <a:bodyPr wrap="square"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2800" dirty="0">
                <a:latin typeface="Arial" panose="020B0604020202020204" pitchFamily="34" charset="0"/>
                <a:cs typeface="Arial" panose="020B0604020202020204" pitchFamily="34" charset="0"/>
              </a:rPr>
              <a:t>BY</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Group</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9</a:t>
            </a:r>
          </a:p>
          <a:p>
            <a:endParaRPr lang="en-US" altLang="zh-CN" sz="3200" dirty="0">
              <a:latin typeface="Arial" panose="020B0604020202020204" pitchFamily="34" charset="0"/>
              <a:cs typeface="Arial" panose="020B0604020202020204" pitchFamily="34" charset="0"/>
            </a:endParaRPr>
          </a:p>
          <a:p>
            <a:r>
              <a:rPr lang="en-US" altLang="zh-CN" sz="2800" dirty="0" err="1">
                <a:latin typeface="Arial" panose="020B0604020202020204" pitchFamily="34" charset="0"/>
                <a:cs typeface="Arial" panose="020B0604020202020204" pitchFamily="34" charset="0"/>
              </a:rPr>
              <a:t>Xuzheng</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Lu,</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Han</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Wang,</a:t>
            </a:r>
            <a:r>
              <a:rPr lang="zh-CN" altLang="en-US" sz="2800" dirty="0">
                <a:latin typeface="Arial" panose="020B0604020202020204" pitchFamily="34" charset="0"/>
                <a:cs typeface="Arial" panose="020B0604020202020204" pitchFamily="34" charset="0"/>
              </a:rPr>
              <a:t> </a:t>
            </a:r>
            <a:r>
              <a:rPr lang="en-US" altLang="zh-CN" sz="2800" dirty="0" err="1">
                <a:latin typeface="Arial" panose="020B0604020202020204" pitchFamily="34" charset="0"/>
                <a:cs typeface="Arial" panose="020B0604020202020204" pitchFamily="34" charset="0"/>
              </a:rPr>
              <a:t>Yezi</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He,</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Hai</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Chi</a:t>
            </a:r>
          </a:p>
          <a:p>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11/26/2019</a:t>
            </a:r>
            <a:r>
              <a:rPr lang="zh-CN" altLang="en-US" sz="2800" dirty="0">
                <a:latin typeface="Arial" panose="020B0604020202020204" pitchFamily="34" charset="0"/>
                <a:cs typeface="Arial" panose="020B0604020202020204" pitchFamily="34" charset="0"/>
              </a:rPr>
              <a:t>  </a:t>
            </a:r>
            <a:endParaRPr lang="en-US" altLang="zh-CN" sz="2800" dirty="0">
              <a:latin typeface="Arial" panose="020B0604020202020204" pitchFamily="34" charset="0"/>
              <a:cs typeface="Arial" panose="020B0604020202020204" pitchFamily="34" charset="0"/>
            </a:endParaRPr>
          </a:p>
        </p:txBody>
      </p:sp>
      <p:sp>
        <p:nvSpPr>
          <p:cNvPr id="12" name="文本框 11"/>
          <p:cNvSpPr txBox="1"/>
          <p:nvPr/>
        </p:nvSpPr>
        <p:spPr>
          <a:xfrm>
            <a:off x="383060" y="2030593"/>
            <a:ext cx="11315232" cy="2492990"/>
          </a:xfrm>
          <a:prstGeom prst="rect">
            <a:avLst/>
          </a:prstGeom>
          <a:noFill/>
        </p:spPr>
        <p:txBody>
          <a:bodyPr wrap="square" rtlCol="0">
            <a:spAutoFit/>
          </a:bodyPr>
          <a:lstStyle/>
          <a:p>
            <a:pPr lvl="0" algn="r">
              <a:lnSpc>
                <a:spcPct val="150000"/>
              </a:lnSpc>
            </a:pPr>
            <a:r>
              <a:rPr lang="en-US" altLang="zh-CN" sz="3200" b="1" dirty="0">
                <a:solidFill>
                  <a:schemeClr val="lt1"/>
                </a:solidFill>
                <a:latin typeface="Roboto"/>
                <a:ea typeface="Roboto"/>
                <a:cs typeface="Roboto"/>
                <a:sym typeface="Roboto"/>
              </a:rPr>
              <a:t>A Stock Screening and Recommendation System</a:t>
            </a:r>
          </a:p>
          <a:p>
            <a:pPr lvl="0" algn="r">
              <a:lnSpc>
                <a:spcPct val="150000"/>
              </a:lnSpc>
            </a:pPr>
            <a:r>
              <a:rPr lang="en-US" altLang="zh-CN" sz="3200" b="1" dirty="0">
                <a:solidFill>
                  <a:schemeClr val="lt1"/>
                </a:solidFill>
                <a:latin typeface="Roboto"/>
                <a:ea typeface="Roboto"/>
                <a:cs typeface="Roboto"/>
                <a:sym typeface="Roboto"/>
              </a:rPr>
              <a:t> --</a:t>
            </a:r>
            <a:r>
              <a:rPr lang="zh-CN" altLang="en-US" sz="3200" b="1" dirty="0">
                <a:solidFill>
                  <a:schemeClr val="lt1"/>
                </a:solidFill>
                <a:latin typeface="Roboto"/>
                <a:ea typeface="Roboto"/>
                <a:cs typeface="Roboto"/>
                <a:sym typeface="Roboto"/>
              </a:rPr>
              <a:t> </a:t>
            </a:r>
            <a:r>
              <a:rPr lang="en-US" altLang="zh-CN" sz="3200" b="1" dirty="0">
                <a:solidFill>
                  <a:schemeClr val="lt1"/>
                </a:solidFill>
                <a:latin typeface="Roboto"/>
                <a:ea typeface="Roboto"/>
                <a:cs typeface="Roboto"/>
                <a:sym typeface="Roboto"/>
              </a:rPr>
              <a:t>Based on Scala</a:t>
            </a:r>
            <a:endParaRPr lang="en-US" altLang="zh-CN" sz="3200" dirty="0">
              <a:solidFill>
                <a:schemeClr val="lt1"/>
              </a:solidFill>
              <a:ea typeface="Calibri"/>
              <a:cs typeface="Calibri"/>
              <a:sym typeface="Calibri"/>
            </a:endParaRPr>
          </a:p>
          <a:p>
            <a:endParaRPr lang="en" altLang="zh-CN" sz="3000" dirty="0">
              <a:solidFill>
                <a:schemeClr val="lt1"/>
              </a:solidFill>
            </a:endParaRPr>
          </a:p>
          <a:p>
            <a:r>
              <a:rPr lang="en-US" altLang="zh-CN" sz="3000" b="1" dirty="0">
                <a:solidFill>
                  <a:schemeClr val="bg1"/>
                </a:solidFill>
                <a:latin typeface="微软雅黑" panose="020B0503020204020204" pitchFamily="34" charset="-122"/>
                <a:ea typeface="微软雅黑" panose="020B0503020204020204" pitchFamily="34" charset="-122"/>
              </a:rPr>
              <a:t> </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29"/>
          <p:cNvCxnSpPr/>
          <p:nvPr/>
        </p:nvCxnSpPr>
        <p:spPr>
          <a:xfrm>
            <a:off x="422" y="1083195"/>
            <a:ext cx="72537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13"/>
          <p:cNvCxnSpPr/>
          <p:nvPr/>
        </p:nvCxnSpPr>
        <p:spPr>
          <a:xfrm flipV="1">
            <a:off x="4633784" y="6140551"/>
            <a:ext cx="7558216" cy="53264"/>
          </a:xfrm>
          <a:prstGeom prst="line">
            <a:avLst/>
          </a:prstGeom>
          <a:ln w="19050" cap="sq">
            <a:solidFill>
              <a:srgbClr val="F47264"/>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1742410" y="0"/>
            <a:ext cx="372571" cy="369332"/>
          </a:xfrm>
          <a:prstGeom prst="rect">
            <a:avLst/>
          </a:prstGeom>
          <a:noFill/>
        </p:spPr>
        <p:txBody>
          <a:bodyPr wrap="square" rtlCol="0">
            <a:spAutoFit/>
          </a:bodyPr>
          <a:lstStyle/>
          <a:p>
            <a:r>
              <a:rPr kumimoji="1" lang="en-US" altLang="zh-CN" dirty="0"/>
              <a:t>1</a:t>
            </a:r>
            <a:endParaRPr kumimoji="1" lang="zh-CN" altLang="en-US" dirty="0"/>
          </a:p>
        </p:txBody>
      </p:sp>
      <p:cxnSp>
        <p:nvCxnSpPr>
          <p:cNvPr id="10" name="Straight Connector 13">
            <a:extLst>
              <a:ext uri="{FF2B5EF4-FFF2-40B4-BE49-F238E27FC236}">
                <a16:creationId xmlns:a16="http://schemas.microsoft.com/office/drawing/2014/main" id="{385ADA40-3280-0F42-BBAA-46C3D786933C}"/>
              </a:ext>
            </a:extLst>
          </p:cNvPr>
          <p:cNvCxnSpPr/>
          <p:nvPr/>
        </p:nvCxnSpPr>
        <p:spPr>
          <a:xfrm flipV="1">
            <a:off x="4633021" y="5357369"/>
            <a:ext cx="7558216" cy="53264"/>
          </a:xfrm>
          <a:prstGeom prst="line">
            <a:avLst/>
          </a:prstGeom>
          <a:ln w="19050" cap="sq">
            <a:solidFill>
              <a:srgbClr val="F47264"/>
            </a:solidFill>
            <a:prstDash val="solid"/>
            <a:headEnd type="ova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3CBBF9B3-0E73-2945-8813-599FFA20FE5A}"/>
              </a:ext>
            </a:extLst>
          </p:cNvPr>
          <p:cNvPicPr>
            <a:picLocks noChangeAspect="1"/>
          </p:cNvPicPr>
          <p:nvPr/>
        </p:nvPicPr>
        <p:blipFill>
          <a:blip r:embed="rId2"/>
          <a:stretch>
            <a:fillRect/>
          </a:stretch>
        </p:blipFill>
        <p:spPr>
          <a:xfrm>
            <a:off x="728535" y="3491945"/>
            <a:ext cx="3289290" cy="2727703"/>
          </a:xfrm>
          <a:prstGeom prst="rect">
            <a:avLst/>
          </a:prstGeom>
        </p:spPr>
      </p:pic>
      <p:pic>
        <p:nvPicPr>
          <p:cNvPr id="11" name="Google Shape;94;p1">
            <a:extLst>
              <a:ext uri="{FF2B5EF4-FFF2-40B4-BE49-F238E27FC236}">
                <a16:creationId xmlns:a16="http://schemas.microsoft.com/office/drawing/2014/main" id="{46899C98-964D-F14A-B6E5-45640E9849D7}"/>
              </a:ext>
            </a:extLst>
          </p:cNvPr>
          <p:cNvPicPr preferRelativeResize="0"/>
          <p:nvPr/>
        </p:nvPicPr>
        <p:blipFill>
          <a:blip r:embed="rId3">
            <a:alphaModFix/>
          </a:blip>
          <a:stretch>
            <a:fillRect/>
          </a:stretch>
        </p:blipFill>
        <p:spPr>
          <a:xfrm>
            <a:off x="147827" y="1177586"/>
            <a:ext cx="1403180" cy="910491"/>
          </a:xfrm>
          <a:prstGeom prst="rect">
            <a:avLst/>
          </a:prstGeom>
          <a:noFill/>
          <a:ln>
            <a:noFill/>
          </a:ln>
        </p:spPr>
      </p:pic>
      <p:sp>
        <p:nvSpPr>
          <p:cNvPr id="15" name="Google Shape;95;p1">
            <a:extLst>
              <a:ext uri="{FF2B5EF4-FFF2-40B4-BE49-F238E27FC236}">
                <a16:creationId xmlns:a16="http://schemas.microsoft.com/office/drawing/2014/main" id="{CC30F8A1-52FF-4C43-8A04-5073CD134004}"/>
              </a:ext>
            </a:extLst>
          </p:cNvPr>
          <p:cNvSpPr txBox="1"/>
          <p:nvPr/>
        </p:nvSpPr>
        <p:spPr>
          <a:xfrm>
            <a:off x="1339836" y="1135767"/>
            <a:ext cx="4574947" cy="76942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5400" b="1" dirty="0" err="1">
                <a:solidFill>
                  <a:srgbClr val="FFD966"/>
                </a:solidFill>
                <a:latin typeface="Roboto"/>
                <a:ea typeface="Roboto"/>
                <a:cs typeface="Roboto"/>
                <a:sym typeface="Roboto"/>
              </a:rPr>
              <a:t>MegaStock</a:t>
            </a:r>
            <a:endParaRPr sz="4000" b="1" dirty="0">
              <a:solidFill>
                <a:srgbClr val="FFD966"/>
              </a:solidFill>
              <a:latin typeface="Roboto"/>
              <a:ea typeface="Roboto"/>
              <a:cs typeface="Roboto"/>
              <a:sym typeface="Roboto"/>
            </a:endParaRPr>
          </a:p>
        </p:txBody>
      </p:sp>
    </p:spTree>
    <p:extLst>
      <p:ext uri="{BB962C8B-B14F-4D97-AF65-F5344CB8AC3E}">
        <p14:creationId xmlns:p14="http://schemas.microsoft.com/office/powerpoint/2010/main" val="223350558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1121921"/>
            <a:ext cx="103667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770245" y="4727"/>
            <a:ext cx="420992" cy="369332"/>
          </a:xfrm>
          <a:prstGeom prst="rect">
            <a:avLst/>
          </a:prstGeom>
          <a:noFill/>
        </p:spPr>
        <p:txBody>
          <a:bodyPr wrap="square" rtlCol="0">
            <a:spAutoFit/>
          </a:bodyPr>
          <a:lstStyle/>
          <a:p>
            <a:r>
              <a:rPr kumimoji="1" lang="en-US" altLang="zh-CN" dirty="0"/>
              <a:t>10</a:t>
            </a:r>
            <a:endParaRPr kumimoji="1" lang="zh-CN" altLang="en-US" dirty="0"/>
          </a:p>
        </p:txBody>
      </p:sp>
      <p:sp>
        <p:nvSpPr>
          <p:cNvPr id="7" name="文本框 6">
            <a:extLst>
              <a:ext uri="{FF2B5EF4-FFF2-40B4-BE49-F238E27FC236}">
                <a16:creationId xmlns:a16="http://schemas.microsoft.com/office/drawing/2014/main" id="{90329908-181C-4846-A8C9-ED9B68DAF16E}"/>
              </a:ext>
            </a:extLst>
          </p:cNvPr>
          <p:cNvSpPr txBox="1"/>
          <p:nvPr/>
        </p:nvSpPr>
        <p:spPr>
          <a:xfrm>
            <a:off x="-439838" y="2604304"/>
            <a:ext cx="184731" cy="369332"/>
          </a:xfrm>
          <a:prstGeom prst="rect">
            <a:avLst/>
          </a:prstGeom>
          <a:noFill/>
        </p:spPr>
        <p:txBody>
          <a:bodyPr wrap="none" rtlCol="0">
            <a:spAutoFit/>
          </a:bodyPr>
          <a:lstStyle/>
          <a:p>
            <a:endParaRPr kumimoji="1" lang="zh-CN" altLang="en-US"/>
          </a:p>
        </p:txBody>
      </p:sp>
      <p:sp>
        <p:nvSpPr>
          <p:cNvPr id="8" name="文本框 7">
            <a:extLst>
              <a:ext uri="{FF2B5EF4-FFF2-40B4-BE49-F238E27FC236}">
                <a16:creationId xmlns:a16="http://schemas.microsoft.com/office/drawing/2014/main" id="{EA729904-226D-6340-A88E-10BC798FEEFC}"/>
              </a:ext>
            </a:extLst>
          </p:cNvPr>
          <p:cNvSpPr txBox="1"/>
          <p:nvPr/>
        </p:nvSpPr>
        <p:spPr>
          <a:xfrm>
            <a:off x="202416" y="189393"/>
            <a:ext cx="10855266" cy="769441"/>
          </a:xfrm>
          <a:prstGeom prst="rect">
            <a:avLst/>
          </a:prstGeom>
          <a:noFill/>
        </p:spPr>
        <p:txBody>
          <a:bodyPr wrap="square" rtlCol="0">
            <a:spAutoFit/>
          </a:bodyPr>
          <a:lstStyle/>
          <a:p>
            <a:r>
              <a:rPr lang="en-US" altLang="zh-CN" sz="4400" dirty="0">
                <a:solidFill>
                  <a:schemeClr val="bg1"/>
                </a:solidFill>
                <a:latin typeface="Arial" panose="020B0604020202020204" pitchFamily="34" charset="0"/>
                <a:cs typeface="Arial" panose="020B0604020202020204" pitchFamily="34" charset="0"/>
              </a:rPr>
              <a:t>Evaluation</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of</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Scala</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8709B8EB-6FED-1E42-912B-B60965ED51CF}"/>
              </a:ext>
            </a:extLst>
          </p:cNvPr>
          <p:cNvSpPr/>
          <p:nvPr/>
        </p:nvSpPr>
        <p:spPr>
          <a:xfrm>
            <a:off x="725927" y="1478795"/>
            <a:ext cx="297264" cy="268982"/>
          </a:xfrm>
          <a:prstGeom prst="rect">
            <a:avLst/>
          </a:prstGeom>
          <a:solidFill>
            <a:srgbClr val="F47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 name="文本框 3">
            <a:extLst>
              <a:ext uri="{FF2B5EF4-FFF2-40B4-BE49-F238E27FC236}">
                <a16:creationId xmlns:a16="http://schemas.microsoft.com/office/drawing/2014/main" id="{9109D611-9164-7244-81CC-EA29D13FB34D}"/>
              </a:ext>
            </a:extLst>
          </p:cNvPr>
          <p:cNvSpPr txBox="1"/>
          <p:nvPr/>
        </p:nvSpPr>
        <p:spPr>
          <a:xfrm>
            <a:off x="1134318" y="1397771"/>
            <a:ext cx="3159889" cy="707886"/>
          </a:xfrm>
          <a:prstGeom prst="rect">
            <a:avLst/>
          </a:prstGeom>
          <a:noFill/>
        </p:spPr>
        <p:txBody>
          <a:bodyPr wrap="square" rtlCol="0">
            <a:spAutoFit/>
          </a:bodyPr>
          <a:lstStyle/>
          <a:p>
            <a:r>
              <a:rPr lang="en" altLang="zh-CN" sz="2200" b="1" dirty="0">
                <a:solidFill>
                  <a:schemeClr val="bg1"/>
                </a:solidFill>
              </a:rPr>
              <a:t>Applicability</a:t>
            </a:r>
            <a:br>
              <a:rPr lang="en" altLang="zh-CN" dirty="0"/>
            </a:br>
            <a:endParaRPr kumimoji="1" lang="zh-CN" altLang="en-US" dirty="0"/>
          </a:p>
        </p:txBody>
      </p:sp>
      <p:sp>
        <p:nvSpPr>
          <p:cNvPr id="6" name="矩形 5">
            <a:extLst>
              <a:ext uri="{FF2B5EF4-FFF2-40B4-BE49-F238E27FC236}">
                <a16:creationId xmlns:a16="http://schemas.microsoft.com/office/drawing/2014/main" id="{A96B79F2-0E7E-7840-A206-CEC30987F362}"/>
              </a:ext>
            </a:extLst>
          </p:cNvPr>
          <p:cNvSpPr/>
          <p:nvPr/>
        </p:nvSpPr>
        <p:spPr>
          <a:xfrm>
            <a:off x="1150645" y="1885303"/>
            <a:ext cx="4479404" cy="615553"/>
          </a:xfrm>
          <a:prstGeom prst="rect">
            <a:avLst/>
          </a:prstGeom>
        </p:spPr>
        <p:txBody>
          <a:bodyPr wrap="square">
            <a:spAutoFit/>
          </a:bodyPr>
          <a:lstStyle/>
          <a:p>
            <a:pPr marL="285750" indent="-285750" fontAlgn="base">
              <a:buSzPct val="120000"/>
              <a:buFont typeface=".Apple Color Emoji UI"/>
              <a:buChar char="💡"/>
            </a:pPr>
            <a:r>
              <a:rPr lang="en" altLang="zh-CN" sz="1600" dirty="0">
                <a:solidFill>
                  <a:srgbClr val="FFFFFF"/>
                </a:solidFill>
              </a:rPr>
              <a:t>Measured by the number of projects on GitHub</a:t>
            </a:r>
            <a:br>
              <a:rPr lang="en" altLang="zh-CN" dirty="0"/>
            </a:br>
            <a:endParaRPr lang="zh-CN" altLang="en-US" dirty="0"/>
          </a:p>
        </p:txBody>
      </p:sp>
      <p:graphicFrame>
        <p:nvGraphicFramePr>
          <p:cNvPr id="13" name="表格 12">
            <a:extLst>
              <a:ext uri="{FF2B5EF4-FFF2-40B4-BE49-F238E27FC236}">
                <a16:creationId xmlns:a16="http://schemas.microsoft.com/office/drawing/2014/main" id="{262D3EB1-93F4-3C45-AFD9-70F628CBF82F}"/>
              </a:ext>
            </a:extLst>
          </p:cNvPr>
          <p:cNvGraphicFramePr>
            <a:graphicFrameLocks noGrp="1"/>
          </p:cNvGraphicFramePr>
          <p:nvPr>
            <p:extLst>
              <p:ext uri="{D42A27DB-BD31-4B8C-83A1-F6EECF244321}">
                <p14:modId xmlns:p14="http://schemas.microsoft.com/office/powerpoint/2010/main" val="3341918730"/>
              </p:ext>
            </p:extLst>
          </p:nvPr>
        </p:nvGraphicFramePr>
        <p:xfrm>
          <a:off x="1524483" y="2411036"/>
          <a:ext cx="8707538" cy="3931890"/>
        </p:xfrm>
        <a:graphic>
          <a:graphicData uri="http://schemas.openxmlformats.org/drawingml/2006/table">
            <a:tbl>
              <a:tblPr/>
              <a:tblGrid>
                <a:gridCol w="1748846">
                  <a:extLst>
                    <a:ext uri="{9D8B030D-6E8A-4147-A177-3AD203B41FA5}">
                      <a16:colId xmlns:a16="http://schemas.microsoft.com/office/drawing/2014/main" val="4071189669"/>
                    </a:ext>
                  </a:extLst>
                </a:gridCol>
                <a:gridCol w="1369726">
                  <a:extLst>
                    <a:ext uri="{9D8B030D-6E8A-4147-A177-3AD203B41FA5}">
                      <a16:colId xmlns:a16="http://schemas.microsoft.com/office/drawing/2014/main" val="3350816620"/>
                    </a:ext>
                  </a:extLst>
                </a:gridCol>
                <a:gridCol w="1406414">
                  <a:extLst>
                    <a:ext uri="{9D8B030D-6E8A-4147-A177-3AD203B41FA5}">
                      <a16:colId xmlns:a16="http://schemas.microsoft.com/office/drawing/2014/main" val="1063993296"/>
                    </a:ext>
                  </a:extLst>
                </a:gridCol>
                <a:gridCol w="1394184">
                  <a:extLst>
                    <a:ext uri="{9D8B030D-6E8A-4147-A177-3AD203B41FA5}">
                      <a16:colId xmlns:a16="http://schemas.microsoft.com/office/drawing/2014/main" val="1310972598"/>
                    </a:ext>
                  </a:extLst>
                </a:gridCol>
                <a:gridCol w="1394184">
                  <a:extLst>
                    <a:ext uri="{9D8B030D-6E8A-4147-A177-3AD203B41FA5}">
                      <a16:colId xmlns:a16="http://schemas.microsoft.com/office/drawing/2014/main" val="4243312974"/>
                    </a:ext>
                  </a:extLst>
                </a:gridCol>
                <a:gridCol w="1394184">
                  <a:extLst>
                    <a:ext uri="{9D8B030D-6E8A-4147-A177-3AD203B41FA5}">
                      <a16:colId xmlns:a16="http://schemas.microsoft.com/office/drawing/2014/main" val="2583992681"/>
                    </a:ext>
                  </a:extLst>
                </a:gridCol>
              </a:tblGrid>
              <a:tr h="262126">
                <a:tc>
                  <a:txBody>
                    <a:bodyPr/>
                    <a:lstStyle/>
                    <a:p>
                      <a:pPr algn="ctr" rtl="0" fontAlgn="ctr">
                        <a:spcBef>
                          <a:spcPts val="0"/>
                        </a:spcBef>
                        <a:spcAft>
                          <a:spcPts val="0"/>
                        </a:spcAft>
                      </a:pPr>
                      <a:r>
                        <a:rPr lang="en" sz="1000" b="1" i="0" u="none" strike="noStrike">
                          <a:solidFill>
                            <a:srgbClr val="FFFFFF"/>
                          </a:solidFill>
                          <a:effectLst/>
                          <a:latin typeface="Arial" panose="020B0604020202020204" pitchFamily="34" charset="0"/>
                        </a:rPr>
                        <a:t>Field</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tc>
                  <a:txBody>
                    <a:bodyPr/>
                    <a:lstStyle/>
                    <a:p>
                      <a:pPr algn="ctr" rtl="0" fontAlgn="ctr">
                        <a:spcBef>
                          <a:spcPts val="0"/>
                        </a:spcBef>
                        <a:spcAft>
                          <a:spcPts val="0"/>
                        </a:spcAft>
                      </a:pPr>
                      <a:r>
                        <a:rPr lang="en" sz="1000" b="1" i="0" u="none" strike="noStrike">
                          <a:solidFill>
                            <a:srgbClr val="FFFFFF"/>
                          </a:solidFill>
                          <a:effectLst/>
                          <a:latin typeface="Arial" panose="020B0604020202020204" pitchFamily="34" charset="0"/>
                        </a:rPr>
                        <a:t>scala</a:t>
                      </a:r>
                      <a:endParaRPr lang="en">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solidFill>
                      <a:srgbClr val="82C7A5"/>
                    </a:solidFill>
                  </a:tcPr>
                </a:tc>
                <a:tc>
                  <a:txBody>
                    <a:bodyPr/>
                    <a:lstStyle/>
                    <a:p>
                      <a:pPr algn="ctr" rtl="0" fontAlgn="ctr">
                        <a:spcBef>
                          <a:spcPts val="0"/>
                        </a:spcBef>
                        <a:spcAft>
                          <a:spcPts val="0"/>
                        </a:spcAft>
                      </a:pPr>
                      <a:r>
                        <a:rPr lang="en" sz="1000" b="1" i="0" u="none" strike="noStrike">
                          <a:solidFill>
                            <a:srgbClr val="FFFFFF"/>
                          </a:solidFill>
                          <a:effectLst/>
                          <a:latin typeface="Arial" panose="020B0604020202020204" pitchFamily="34" charset="0"/>
                        </a:rPr>
                        <a:t>python</a:t>
                      </a:r>
                      <a:endParaRPr lang="en">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tc>
                  <a:txBody>
                    <a:bodyPr/>
                    <a:lstStyle/>
                    <a:p>
                      <a:pPr algn="ctr" rtl="0" fontAlgn="ctr">
                        <a:spcBef>
                          <a:spcPts val="0"/>
                        </a:spcBef>
                        <a:spcAft>
                          <a:spcPts val="0"/>
                        </a:spcAft>
                      </a:pPr>
                      <a:r>
                        <a:rPr lang="en" sz="1000" b="1" i="0" u="none" strike="noStrike">
                          <a:solidFill>
                            <a:srgbClr val="FFFFFF"/>
                          </a:solidFill>
                          <a:effectLst/>
                          <a:latin typeface="Arial" panose="020B0604020202020204" pitchFamily="34" charset="0"/>
                        </a:rPr>
                        <a:t>Java</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tc>
                  <a:txBody>
                    <a:bodyPr/>
                    <a:lstStyle/>
                    <a:p>
                      <a:pPr algn="ctr" rtl="0" fontAlgn="ctr">
                        <a:spcBef>
                          <a:spcPts val="0"/>
                        </a:spcBef>
                        <a:spcAft>
                          <a:spcPts val="0"/>
                        </a:spcAft>
                      </a:pPr>
                      <a:r>
                        <a:rPr lang="en" sz="1000" b="1" i="0" u="none" strike="noStrike">
                          <a:solidFill>
                            <a:srgbClr val="FFFFFF"/>
                          </a:solidFill>
                          <a:effectLst/>
                          <a:latin typeface="Arial" panose="020B0604020202020204" pitchFamily="34" charset="0"/>
                        </a:rPr>
                        <a:t>C++</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tc>
                  <a:txBody>
                    <a:bodyPr/>
                    <a:lstStyle/>
                    <a:p>
                      <a:pPr algn="ctr" rtl="0" fontAlgn="ctr">
                        <a:spcBef>
                          <a:spcPts val="0"/>
                        </a:spcBef>
                        <a:spcAft>
                          <a:spcPts val="0"/>
                        </a:spcAft>
                      </a:pPr>
                      <a:r>
                        <a:rPr lang="en" sz="1000" b="1" i="0" u="none" strike="noStrike">
                          <a:solidFill>
                            <a:srgbClr val="FFFFFF"/>
                          </a:solidFill>
                          <a:effectLst/>
                          <a:latin typeface="Arial" panose="020B0604020202020204" pitchFamily="34" charset="0"/>
                        </a:rPr>
                        <a:t>C</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extLst>
                  <a:ext uri="{0D108BD9-81ED-4DB2-BD59-A6C34878D82A}">
                    <a16:rowId xmlns:a16="http://schemas.microsoft.com/office/drawing/2014/main" val="1310739993"/>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Deep learning</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89</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21301</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631</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874</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202</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859923735"/>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Machine learning</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656</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45173</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4050</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2181</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584</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572053769"/>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Data analysis</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527</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13755</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2628</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1177</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589</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05347927"/>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Data science</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105</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9636</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754</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304</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128</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120998890"/>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Data mining</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149</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5623</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1896</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378</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123</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37634133"/>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Artificial Intelligence</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36</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5783</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2747</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1143</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254</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779514928"/>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Networking</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509</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49786</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20167</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12194</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9474</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769239719"/>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Graphics</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78</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3127</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4702</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11648</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5592</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400444545"/>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Software</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354</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19101</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35801</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13182</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9096</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753886872"/>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Systems</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1485</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44370</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54473</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25411</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34032</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92582621"/>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Algorithms</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1755</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59101</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58578</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42398</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17130</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802254264"/>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Distributed systems</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193</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1481</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4529</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739</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660</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462670662"/>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Databases</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687</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23776</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32552</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4176</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2591</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768015826"/>
                  </a:ext>
                </a:extLst>
              </a:tr>
              <a:tr h="262126">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Scientific computing</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8</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361</a:t>
                      </a:r>
                      <a:endParaRPr lang="zh-CN" altLang="en-US">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43</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a:solidFill>
                            <a:srgbClr val="FFFFFF"/>
                          </a:solidFill>
                          <a:effectLst/>
                          <a:latin typeface="Arial" panose="020B0604020202020204" pitchFamily="34" charset="0"/>
                        </a:rPr>
                        <a:t>173</a:t>
                      </a:r>
                      <a:endParaRPr lang="zh-CN" altLang="en-US">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US" altLang="zh-CN" sz="1000" b="0" i="0" u="none" strike="noStrike" dirty="0">
                          <a:solidFill>
                            <a:srgbClr val="FFFFFF"/>
                          </a:solidFill>
                          <a:effectLst/>
                          <a:latin typeface="Arial" panose="020B0604020202020204" pitchFamily="34" charset="0"/>
                        </a:rPr>
                        <a:t>83</a:t>
                      </a:r>
                      <a:endParaRPr lang="zh-CN" altLang="en-US" dirty="0">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4133318179"/>
                  </a:ext>
                </a:extLst>
              </a:tr>
            </a:tbl>
          </a:graphicData>
        </a:graphic>
      </p:graphicFrame>
      <p:sp>
        <p:nvSpPr>
          <p:cNvPr id="14" name="Rectangle 3">
            <a:extLst>
              <a:ext uri="{FF2B5EF4-FFF2-40B4-BE49-F238E27FC236}">
                <a16:creationId xmlns:a16="http://schemas.microsoft.com/office/drawing/2014/main" id="{5D9270C7-3736-654E-BCF4-409F6A559290}"/>
              </a:ext>
            </a:extLst>
          </p:cNvPr>
          <p:cNvSpPr>
            <a:spLocks noChangeArrowheads="1"/>
          </p:cNvSpPr>
          <p:nvPr/>
        </p:nvSpPr>
        <p:spPr bwMode="auto">
          <a:xfrm>
            <a:off x="1524481" y="2411838"/>
            <a:ext cx="15654003" cy="491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37587444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1121921"/>
            <a:ext cx="103667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770245" y="4727"/>
            <a:ext cx="420992" cy="369332"/>
          </a:xfrm>
          <a:prstGeom prst="rect">
            <a:avLst/>
          </a:prstGeom>
          <a:noFill/>
        </p:spPr>
        <p:txBody>
          <a:bodyPr wrap="square" rtlCol="0">
            <a:spAutoFit/>
          </a:bodyPr>
          <a:lstStyle/>
          <a:p>
            <a:r>
              <a:rPr kumimoji="1" lang="en-US" altLang="zh-CN" dirty="0"/>
              <a:t>11</a:t>
            </a:r>
            <a:endParaRPr kumimoji="1" lang="zh-CN" altLang="en-US" dirty="0"/>
          </a:p>
        </p:txBody>
      </p:sp>
      <p:sp>
        <p:nvSpPr>
          <p:cNvPr id="7" name="文本框 6">
            <a:extLst>
              <a:ext uri="{FF2B5EF4-FFF2-40B4-BE49-F238E27FC236}">
                <a16:creationId xmlns:a16="http://schemas.microsoft.com/office/drawing/2014/main" id="{90329908-181C-4846-A8C9-ED9B68DAF16E}"/>
              </a:ext>
            </a:extLst>
          </p:cNvPr>
          <p:cNvSpPr txBox="1"/>
          <p:nvPr/>
        </p:nvSpPr>
        <p:spPr>
          <a:xfrm>
            <a:off x="-439838" y="2604304"/>
            <a:ext cx="184731" cy="369332"/>
          </a:xfrm>
          <a:prstGeom prst="rect">
            <a:avLst/>
          </a:prstGeom>
          <a:noFill/>
        </p:spPr>
        <p:txBody>
          <a:bodyPr wrap="none" rtlCol="0">
            <a:spAutoFit/>
          </a:bodyPr>
          <a:lstStyle/>
          <a:p>
            <a:endParaRPr kumimoji="1" lang="zh-CN" altLang="en-US"/>
          </a:p>
        </p:txBody>
      </p:sp>
      <p:sp>
        <p:nvSpPr>
          <p:cNvPr id="8" name="文本框 7">
            <a:extLst>
              <a:ext uri="{FF2B5EF4-FFF2-40B4-BE49-F238E27FC236}">
                <a16:creationId xmlns:a16="http://schemas.microsoft.com/office/drawing/2014/main" id="{EA729904-226D-6340-A88E-10BC798FEEFC}"/>
              </a:ext>
            </a:extLst>
          </p:cNvPr>
          <p:cNvSpPr txBox="1"/>
          <p:nvPr/>
        </p:nvSpPr>
        <p:spPr>
          <a:xfrm>
            <a:off x="202416" y="189393"/>
            <a:ext cx="10855266" cy="769441"/>
          </a:xfrm>
          <a:prstGeom prst="rect">
            <a:avLst/>
          </a:prstGeom>
          <a:noFill/>
        </p:spPr>
        <p:txBody>
          <a:bodyPr wrap="square" rtlCol="0">
            <a:spAutoFit/>
          </a:bodyPr>
          <a:lstStyle/>
          <a:p>
            <a:r>
              <a:rPr lang="en-US" altLang="zh-CN" sz="4400" dirty="0">
                <a:solidFill>
                  <a:schemeClr val="bg1"/>
                </a:solidFill>
                <a:latin typeface="Arial" panose="020B0604020202020204" pitchFamily="34" charset="0"/>
                <a:cs typeface="Arial" panose="020B0604020202020204" pitchFamily="34" charset="0"/>
              </a:rPr>
              <a:t>Evaluation</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of</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Scala</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8709B8EB-6FED-1E42-912B-B60965ED51CF}"/>
              </a:ext>
            </a:extLst>
          </p:cNvPr>
          <p:cNvSpPr/>
          <p:nvPr/>
        </p:nvSpPr>
        <p:spPr>
          <a:xfrm>
            <a:off x="725927" y="1478795"/>
            <a:ext cx="297264" cy="268982"/>
          </a:xfrm>
          <a:prstGeom prst="rect">
            <a:avLst/>
          </a:prstGeom>
          <a:solidFill>
            <a:srgbClr val="F47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 name="文本框 3">
            <a:extLst>
              <a:ext uri="{FF2B5EF4-FFF2-40B4-BE49-F238E27FC236}">
                <a16:creationId xmlns:a16="http://schemas.microsoft.com/office/drawing/2014/main" id="{9109D611-9164-7244-81CC-EA29D13FB34D}"/>
              </a:ext>
            </a:extLst>
          </p:cNvPr>
          <p:cNvSpPr txBox="1"/>
          <p:nvPr/>
        </p:nvSpPr>
        <p:spPr>
          <a:xfrm>
            <a:off x="1134318" y="1397771"/>
            <a:ext cx="5335930" cy="1323439"/>
          </a:xfrm>
          <a:prstGeom prst="rect">
            <a:avLst/>
          </a:prstGeom>
          <a:noFill/>
        </p:spPr>
        <p:txBody>
          <a:bodyPr wrap="square" rtlCol="0">
            <a:spAutoFit/>
          </a:bodyPr>
          <a:lstStyle/>
          <a:p>
            <a:r>
              <a:rPr lang="en" altLang="zh-CN" sz="2200" b="1" dirty="0">
                <a:solidFill>
                  <a:schemeClr val="bg1"/>
                </a:solidFill>
              </a:rPr>
              <a:t>Resources</a:t>
            </a:r>
          </a:p>
          <a:p>
            <a:br>
              <a:rPr lang="en" altLang="zh-CN" sz="2200" b="1" dirty="0">
                <a:solidFill>
                  <a:schemeClr val="bg1"/>
                </a:solidFill>
              </a:rPr>
            </a:br>
            <a:br>
              <a:rPr lang="en" altLang="zh-CN" dirty="0"/>
            </a:br>
            <a:endParaRPr kumimoji="1" lang="zh-CN" altLang="en-US" dirty="0"/>
          </a:p>
        </p:txBody>
      </p:sp>
      <p:sp>
        <p:nvSpPr>
          <p:cNvPr id="14" name="Rectangle 3">
            <a:extLst>
              <a:ext uri="{FF2B5EF4-FFF2-40B4-BE49-F238E27FC236}">
                <a16:creationId xmlns:a16="http://schemas.microsoft.com/office/drawing/2014/main" id="{5D9270C7-3736-654E-BCF4-409F6A559290}"/>
              </a:ext>
            </a:extLst>
          </p:cNvPr>
          <p:cNvSpPr>
            <a:spLocks noChangeArrowheads="1"/>
          </p:cNvSpPr>
          <p:nvPr/>
        </p:nvSpPr>
        <p:spPr bwMode="auto">
          <a:xfrm>
            <a:off x="1524481" y="2411838"/>
            <a:ext cx="15654003" cy="491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6E504CDD-5F0A-A14C-B80A-A2D69BC982A8}"/>
              </a:ext>
            </a:extLst>
          </p:cNvPr>
          <p:cNvSpPr/>
          <p:nvPr/>
        </p:nvSpPr>
        <p:spPr>
          <a:xfrm>
            <a:off x="1427545" y="2028616"/>
            <a:ext cx="9630137" cy="3385542"/>
          </a:xfrm>
          <a:prstGeom prst="rect">
            <a:avLst/>
          </a:prstGeom>
        </p:spPr>
        <p:txBody>
          <a:bodyPr wrap="square">
            <a:spAutoFit/>
          </a:bodyPr>
          <a:lstStyle/>
          <a:p>
            <a:pPr marL="342900" indent="-342900" fontAlgn="base">
              <a:buFont typeface="+mj-ea"/>
              <a:buAutoNum type="circleNumDbPlain"/>
            </a:pPr>
            <a:r>
              <a:rPr lang="en" altLang="zh-CN" dirty="0">
                <a:solidFill>
                  <a:schemeClr val="bg1"/>
                </a:solidFill>
              </a:rPr>
              <a:t>Measured by library databases (key word: Scala) </a:t>
            </a:r>
          </a:p>
          <a:p>
            <a:pPr marL="742950" lvl="1" indent="-285750" fontAlgn="base">
              <a:buFont typeface="Arial" panose="020B0604020202020204" pitchFamily="34" charset="0"/>
              <a:buChar char="•"/>
            </a:pPr>
            <a:r>
              <a:rPr lang="en" altLang="zh-CN" sz="1600" dirty="0">
                <a:solidFill>
                  <a:schemeClr val="bg1"/>
                </a:solidFill>
              </a:rPr>
              <a:t>Engineering Village: </a:t>
            </a:r>
            <a:r>
              <a:rPr lang="en" altLang="zh-CN" sz="1600" dirty="0">
                <a:solidFill>
                  <a:srgbClr val="F47264"/>
                </a:solidFill>
              </a:rPr>
              <a:t>Scala - 2485 items </a:t>
            </a:r>
            <a:r>
              <a:rPr lang="en" altLang="zh-CN" sz="1600" dirty="0">
                <a:solidFill>
                  <a:schemeClr val="bg1"/>
                </a:solidFill>
              </a:rPr>
              <a:t>(Java - 53482)</a:t>
            </a:r>
          </a:p>
          <a:p>
            <a:pPr marL="742950" lvl="1" indent="-285750" fontAlgn="base">
              <a:buFont typeface="Arial" panose="020B0604020202020204" pitchFamily="34" charset="0"/>
              <a:buChar char="•"/>
            </a:pPr>
            <a:r>
              <a:rPr lang="en" altLang="zh-CN" sz="1600" dirty="0">
                <a:solidFill>
                  <a:schemeClr val="bg1"/>
                </a:solidFill>
              </a:rPr>
              <a:t>IEEE/IEE Electronic Library</a:t>
            </a:r>
            <a:r>
              <a:rPr lang="en" altLang="zh-CN" sz="1600" dirty="0">
                <a:solidFill>
                  <a:srgbClr val="F47264"/>
                </a:solidFill>
              </a:rPr>
              <a:t>: Scala - 455 items </a:t>
            </a:r>
            <a:r>
              <a:rPr lang="en" altLang="zh-CN" sz="1600" dirty="0">
                <a:solidFill>
                  <a:schemeClr val="bg1"/>
                </a:solidFill>
              </a:rPr>
              <a:t>(Java - 24284)</a:t>
            </a:r>
          </a:p>
          <a:p>
            <a:pPr marL="742950" lvl="1" indent="-285750" fontAlgn="base">
              <a:buFont typeface="Arial" panose="020B0604020202020204" pitchFamily="34" charset="0"/>
              <a:buChar char="•"/>
            </a:pPr>
            <a:r>
              <a:rPr lang="en" altLang="zh-CN" sz="1600" dirty="0" err="1">
                <a:solidFill>
                  <a:schemeClr val="bg1"/>
                </a:solidFill>
              </a:rPr>
              <a:t>Inspec</a:t>
            </a:r>
            <a:r>
              <a:rPr lang="en" altLang="zh-CN" sz="1600" dirty="0">
                <a:solidFill>
                  <a:srgbClr val="F47264"/>
                </a:solidFill>
              </a:rPr>
              <a:t>:  Scala - 1781 items </a:t>
            </a:r>
            <a:r>
              <a:rPr lang="en" altLang="zh-CN" sz="1600" dirty="0">
                <a:solidFill>
                  <a:schemeClr val="bg1"/>
                </a:solidFill>
              </a:rPr>
              <a:t>(Java - 41910)</a:t>
            </a:r>
          </a:p>
          <a:p>
            <a:pPr marL="742950" lvl="1" indent="-285750" fontAlgn="base">
              <a:buFont typeface="Arial" panose="020B0604020202020204" pitchFamily="34" charset="0"/>
              <a:buChar char="•"/>
            </a:pPr>
            <a:r>
              <a:rPr lang="en" altLang="zh-CN" sz="1600" dirty="0">
                <a:solidFill>
                  <a:schemeClr val="bg1"/>
                </a:solidFill>
              </a:rPr>
              <a:t>Papers on </a:t>
            </a:r>
            <a:r>
              <a:rPr lang="en" altLang="zh-CN" sz="1600" dirty="0" err="1">
                <a:solidFill>
                  <a:schemeClr val="bg1"/>
                </a:solidFill>
              </a:rPr>
              <a:t>arXiv.org</a:t>
            </a:r>
            <a:r>
              <a:rPr lang="en" altLang="zh-CN" sz="1600" dirty="0">
                <a:solidFill>
                  <a:schemeClr val="bg1"/>
                </a:solidFill>
              </a:rPr>
              <a:t>: </a:t>
            </a:r>
            <a:r>
              <a:rPr lang="en" altLang="zh-CN" sz="1600" dirty="0">
                <a:solidFill>
                  <a:srgbClr val="F47264"/>
                </a:solidFill>
              </a:rPr>
              <a:t>Scala - 255 items </a:t>
            </a:r>
            <a:r>
              <a:rPr lang="en" altLang="zh-CN" sz="1600" dirty="0">
                <a:solidFill>
                  <a:schemeClr val="bg1"/>
                </a:solidFill>
              </a:rPr>
              <a:t>(Java - 276)</a:t>
            </a:r>
          </a:p>
          <a:p>
            <a:pPr marL="742950" lvl="1" indent="-285750" fontAlgn="base">
              <a:buFont typeface="Arial" panose="020B0604020202020204" pitchFamily="34" charset="0"/>
              <a:buChar char="•"/>
            </a:pPr>
            <a:endParaRPr lang="en" altLang="zh-CN" sz="1600" dirty="0">
              <a:solidFill>
                <a:schemeClr val="bg1"/>
              </a:solidFill>
            </a:endParaRPr>
          </a:p>
          <a:p>
            <a:pPr marL="342900" indent="-342900" fontAlgn="base">
              <a:buFont typeface="+mj-ea"/>
              <a:buAutoNum type="circleNumDbPlain" startAt="2"/>
            </a:pPr>
            <a:r>
              <a:rPr lang="en" altLang="zh-CN" dirty="0">
                <a:solidFill>
                  <a:schemeClr val="bg1"/>
                </a:solidFill>
              </a:rPr>
              <a:t>Measured by Microsoft Docs (key word: Scala) </a:t>
            </a:r>
          </a:p>
          <a:p>
            <a:pPr marL="742950" lvl="1" indent="-285750" fontAlgn="base">
              <a:buFont typeface="Arial" panose="020B0604020202020204" pitchFamily="34" charset="0"/>
              <a:buChar char="•"/>
            </a:pPr>
            <a:r>
              <a:rPr lang="en" altLang="zh-CN" sz="1600" dirty="0">
                <a:solidFill>
                  <a:srgbClr val="F47264"/>
                </a:solidFill>
              </a:rPr>
              <a:t>110 documents for Scala </a:t>
            </a:r>
            <a:r>
              <a:rPr lang="en" altLang="zh-CN" sz="1600" dirty="0">
                <a:solidFill>
                  <a:schemeClr val="bg1"/>
                </a:solidFill>
              </a:rPr>
              <a:t>(89640 for Java)</a:t>
            </a:r>
          </a:p>
          <a:p>
            <a:pPr marL="742950" lvl="1" indent="-285750" fontAlgn="base">
              <a:buFont typeface="Arial" panose="020B0604020202020204" pitchFamily="34" charset="0"/>
              <a:buChar char="•"/>
            </a:pPr>
            <a:endParaRPr lang="en" altLang="zh-CN" sz="1600" dirty="0">
              <a:solidFill>
                <a:schemeClr val="bg1"/>
              </a:solidFill>
            </a:endParaRPr>
          </a:p>
          <a:p>
            <a:pPr marL="342900" indent="-342900" fontAlgn="base">
              <a:buFont typeface="+mj-ea"/>
              <a:buAutoNum type="circleNumDbPlain" startAt="3"/>
            </a:pPr>
            <a:r>
              <a:rPr lang="en" altLang="zh-CN" dirty="0">
                <a:solidFill>
                  <a:schemeClr val="bg1"/>
                </a:solidFill>
              </a:rPr>
              <a:t>Measured by third-party libraries</a:t>
            </a:r>
          </a:p>
          <a:p>
            <a:pPr marL="742950" lvl="1" indent="-285750" fontAlgn="base">
              <a:buFont typeface="Arial" panose="020B0604020202020204" pitchFamily="34" charset="0"/>
              <a:buChar char="•"/>
            </a:pPr>
            <a:r>
              <a:rPr lang="en" altLang="zh-CN" sz="1600" dirty="0">
                <a:solidFill>
                  <a:srgbClr val="F47264"/>
                </a:solidFill>
              </a:rPr>
              <a:t>Libraries of Java are supported in Scala</a:t>
            </a:r>
          </a:p>
          <a:p>
            <a:pPr marL="742950" lvl="1" indent="-285750" fontAlgn="base">
              <a:buFont typeface="Arial" panose="020B0604020202020204" pitchFamily="34" charset="0"/>
              <a:buChar char="•"/>
            </a:pPr>
            <a:r>
              <a:rPr lang="en" altLang="zh-CN" sz="1600" dirty="0">
                <a:solidFill>
                  <a:srgbClr val="F47264"/>
                </a:solidFill>
              </a:rPr>
              <a:t>To the Java virtual machine (JVM), Scala code and Java code are indistinguishable. The only difference is one extra runtime library, </a:t>
            </a:r>
            <a:r>
              <a:rPr lang="en" altLang="zh-CN" sz="1600" dirty="0" err="1">
                <a:solidFill>
                  <a:srgbClr val="F47264"/>
                </a:solidFill>
              </a:rPr>
              <a:t>scala-library.jar</a:t>
            </a:r>
            <a:r>
              <a:rPr lang="en" altLang="zh-CN" sz="1600" dirty="0">
                <a:solidFill>
                  <a:srgbClr val="F47264"/>
                </a:solidFill>
              </a:rPr>
              <a:t>.</a:t>
            </a:r>
          </a:p>
        </p:txBody>
      </p:sp>
    </p:spTree>
    <p:extLst>
      <p:ext uri="{BB962C8B-B14F-4D97-AF65-F5344CB8AC3E}">
        <p14:creationId xmlns:p14="http://schemas.microsoft.com/office/powerpoint/2010/main" val="33706786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1121921"/>
            <a:ext cx="103667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770245" y="4727"/>
            <a:ext cx="420992" cy="369332"/>
          </a:xfrm>
          <a:prstGeom prst="rect">
            <a:avLst/>
          </a:prstGeom>
          <a:noFill/>
        </p:spPr>
        <p:txBody>
          <a:bodyPr wrap="square" rtlCol="0">
            <a:spAutoFit/>
          </a:bodyPr>
          <a:lstStyle/>
          <a:p>
            <a:r>
              <a:rPr kumimoji="1" lang="en-US" altLang="zh-CN" dirty="0"/>
              <a:t>12</a:t>
            </a:r>
            <a:endParaRPr kumimoji="1" lang="zh-CN" altLang="en-US" dirty="0"/>
          </a:p>
        </p:txBody>
      </p:sp>
      <p:sp>
        <p:nvSpPr>
          <p:cNvPr id="7" name="文本框 6">
            <a:extLst>
              <a:ext uri="{FF2B5EF4-FFF2-40B4-BE49-F238E27FC236}">
                <a16:creationId xmlns:a16="http://schemas.microsoft.com/office/drawing/2014/main" id="{90329908-181C-4846-A8C9-ED9B68DAF16E}"/>
              </a:ext>
            </a:extLst>
          </p:cNvPr>
          <p:cNvSpPr txBox="1"/>
          <p:nvPr/>
        </p:nvSpPr>
        <p:spPr>
          <a:xfrm>
            <a:off x="-439838" y="2604304"/>
            <a:ext cx="184731" cy="369332"/>
          </a:xfrm>
          <a:prstGeom prst="rect">
            <a:avLst/>
          </a:prstGeom>
          <a:noFill/>
        </p:spPr>
        <p:txBody>
          <a:bodyPr wrap="none" rtlCol="0">
            <a:spAutoFit/>
          </a:bodyPr>
          <a:lstStyle/>
          <a:p>
            <a:endParaRPr kumimoji="1" lang="zh-CN" altLang="en-US"/>
          </a:p>
        </p:txBody>
      </p:sp>
      <p:sp>
        <p:nvSpPr>
          <p:cNvPr id="8" name="文本框 7">
            <a:extLst>
              <a:ext uri="{FF2B5EF4-FFF2-40B4-BE49-F238E27FC236}">
                <a16:creationId xmlns:a16="http://schemas.microsoft.com/office/drawing/2014/main" id="{EA729904-226D-6340-A88E-10BC798FEEFC}"/>
              </a:ext>
            </a:extLst>
          </p:cNvPr>
          <p:cNvSpPr txBox="1"/>
          <p:nvPr/>
        </p:nvSpPr>
        <p:spPr>
          <a:xfrm>
            <a:off x="202416" y="189393"/>
            <a:ext cx="10855266" cy="769441"/>
          </a:xfrm>
          <a:prstGeom prst="rect">
            <a:avLst/>
          </a:prstGeom>
          <a:noFill/>
        </p:spPr>
        <p:txBody>
          <a:bodyPr wrap="square" rtlCol="0">
            <a:spAutoFit/>
          </a:bodyPr>
          <a:lstStyle/>
          <a:p>
            <a:r>
              <a:rPr lang="en-US" altLang="zh-CN" sz="4400" dirty="0">
                <a:solidFill>
                  <a:schemeClr val="bg1"/>
                </a:solidFill>
                <a:latin typeface="Arial" panose="020B0604020202020204" pitchFamily="34" charset="0"/>
                <a:cs typeface="Arial" panose="020B0604020202020204" pitchFamily="34" charset="0"/>
              </a:rPr>
              <a:t>Evaluation</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of</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Scala</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8709B8EB-6FED-1E42-912B-B60965ED51CF}"/>
              </a:ext>
            </a:extLst>
          </p:cNvPr>
          <p:cNvSpPr/>
          <p:nvPr/>
        </p:nvSpPr>
        <p:spPr>
          <a:xfrm>
            <a:off x="725927" y="1478795"/>
            <a:ext cx="297264" cy="268982"/>
          </a:xfrm>
          <a:prstGeom prst="rect">
            <a:avLst/>
          </a:prstGeom>
          <a:solidFill>
            <a:srgbClr val="F47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 name="文本框 3">
            <a:extLst>
              <a:ext uri="{FF2B5EF4-FFF2-40B4-BE49-F238E27FC236}">
                <a16:creationId xmlns:a16="http://schemas.microsoft.com/office/drawing/2014/main" id="{9109D611-9164-7244-81CC-EA29D13FB34D}"/>
              </a:ext>
            </a:extLst>
          </p:cNvPr>
          <p:cNvSpPr txBox="1"/>
          <p:nvPr/>
        </p:nvSpPr>
        <p:spPr>
          <a:xfrm>
            <a:off x="1134318" y="1397771"/>
            <a:ext cx="3159889" cy="707886"/>
          </a:xfrm>
          <a:prstGeom prst="rect">
            <a:avLst/>
          </a:prstGeom>
          <a:noFill/>
        </p:spPr>
        <p:txBody>
          <a:bodyPr wrap="square" rtlCol="0">
            <a:spAutoFit/>
          </a:bodyPr>
          <a:lstStyle/>
          <a:p>
            <a:r>
              <a:rPr lang="en" altLang="zh-CN" sz="2200" b="1" dirty="0">
                <a:solidFill>
                  <a:schemeClr val="bg1"/>
                </a:solidFill>
              </a:rPr>
              <a:t>Efficiency</a:t>
            </a:r>
            <a:br>
              <a:rPr lang="en" altLang="zh-CN" dirty="0"/>
            </a:br>
            <a:endParaRPr kumimoji="1" lang="zh-CN" altLang="en-US" dirty="0"/>
          </a:p>
        </p:txBody>
      </p:sp>
      <p:sp>
        <p:nvSpPr>
          <p:cNvPr id="9" name="矩形 8">
            <a:extLst>
              <a:ext uri="{FF2B5EF4-FFF2-40B4-BE49-F238E27FC236}">
                <a16:creationId xmlns:a16="http://schemas.microsoft.com/office/drawing/2014/main" id="{753DC3B0-09FB-494B-9DF7-A18BD0A04464}"/>
              </a:ext>
            </a:extLst>
          </p:cNvPr>
          <p:cNvSpPr/>
          <p:nvPr/>
        </p:nvSpPr>
        <p:spPr>
          <a:xfrm>
            <a:off x="1150644" y="1885303"/>
            <a:ext cx="6234003" cy="646331"/>
          </a:xfrm>
          <a:prstGeom prst="rect">
            <a:avLst/>
          </a:prstGeom>
        </p:spPr>
        <p:txBody>
          <a:bodyPr wrap="square">
            <a:spAutoFit/>
          </a:bodyPr>
          <a:lstStyle/>
          <a:p>
            <a:pPr marL="285750" indent="-285750" fontAlgn="base">
              <a:buSzPct val="120000"/>
              <a:buFont typeface=".Apple Color Emoji UI"/>
              <a:buChar char="💡"/>
            </a:pPr>
            <a:r>
              <a:rPr lang="en" altLang="zh-CN" dirty="0">
                <a:solidFill>
                  <a:schemeClr val="bg1"/>
                </a:solidFill>
              </a:rPr>
              <a:t>Measured by running algorithms on </a:t>
            </a:r>
            <a:r>
              <a:rPr lang="en" altLang="zh-CN" dirty="0" err="1">
                <a:solidFill>
                  <a:schemeClr val="bg1"/>
                </a:solidFill>
              </a:rPr>
              <a:t>LeetCode</a:t>
            </a:r>
            <a:r>
              <a:rPr lang="en" altLang="zh-CN" dirty="0">
                <a:solidFill>
                  <a:schemeClr val="bg1"/>
                </a:solidFill>
              </a:rPr>
              <a:t>  </a:t>
            </a:r>
            <a:br>
              <a:rPr lang="en" altLang="zh-CN" dirty="0">
                <a:solidFill>
                  <a:schemeClr val="bg1"/>
                </a:solidFill>
              </a:rPr>
            </a:br>
            <a:endParaRPr lang="zh-CN" altLang="en-US" dirty="0">
              <a:solidFill>
                <a:schemeClr val="bg1"/>
              </a:solidFill>
            </a:endParaRPr>
          </a:p>
        </p:txBody>
      </p:sp>
      <p:sp>
        <p:nvSpPr>
          <p:cNvPr id="2" name="文本框 1">
            <a:extLst>
              <a:ext uri="{FF2B5EF4-FFF2-40B4-BE49-F238E27FC236}">
                <a16:creationId xmlns:a16="http://schemas.microsoft.com/office/drawing/2014/main" id="{F5FD9D76-E9AF-1F4D-8694-9A2354F01978}"/>
              </a:ext>
            </a:extLst>
          </p:cNvPr>
          <p:cNvSpPr txBox="1"/>
          <p:nvPr/>
        </p:nvSpPr>
        <p:spPr>
          <a:xfrm>
            <a:off x="1805650" y="2326944"/>
            <a:ext cx="2002421" cy="369332"/>
          </a:xfrm>
          <a:prstGeom prst="rect">
            <a:avLst/>
          </a:prstGeom>
          <a:noFill/>
        </p:spPr>
        <p:txBody>
          <a:bodyPr wrap="square" rtlCol="0">
            <a:spAutoFit/>
          </a:bodyPr>
          <a:lstStyle/>
          <a:p>
            <a:r>
              <a:rPr kumimoji="1" lang="en-US" altLang="zh-CN" dirty="0">
                <a:solidFill>
                  <a:schemeClr val="bg1"/>
                </a:solidFill>
              </a:rPr>
              <a:t>Run</a:t>
            </a:r>
            <a:r>
              <a:rPr kumimoji="1" lang="zh-CN" altLang="en-US" dirty="0">
                <a:solidFill>
                  <a:schemeClr val="bg1"/>
                </a:solidFill>
              </a:rPr>
              <a:t> </a:t>
            </a:r>
            <a:r>
              <a:rPr kumimoji="1" lang="en-US" altLang="zh-CN" dirty="0">
                <a:solidFill>
                  <a:schemeClr val="bg1"/>
                </a:solidFill>
              </a:rPr>
              <a:t>Time</a:t>
            </a:r>
            <a:endParaRPr kumimoji="1" lang="zh-CN" altLang="en-US" dirty="0">
              <a:solidFill>
                <a:schemeClr val="bg1"/>
              </a:solidFill>
            </a:endParaRPr>
          </a:p>
        </p:txBody>
      </p:sp>
      <p:sp>
        <p:nvSpPr>
          <p:cNvPr id="11" name="文本框 10">
            <a:extLst>
              <a:ext uri="{FF2B5EF4-FFF2-40B4-BE49-F238E27FC236}">
                <a16:creationId xmlns:a16="http://schemas.microsoft.com/office/drawing/2014/main" id="{B067EF9B-CEA1-DF42-AE59-8A3AEB2BFBC4}"/>
              </a:ext>
            </a:extLst>
          </p:cNvPr>
          <p:cNvSpPr txBox="1"/>
          <p:nvPr/>
        </p:nvSpPr>
        <p:spPr>
          <a:xfrm>
            <a:off x="1342662" y="4370303"/>
            <a:ext cx="2002421" cy="369332"/>
          </a:xfrm>
          <a:prstGeom prst="rect">
            <a:avLst/>
          </a:prstGeom>
          <a:noFill/>
        </p:spPr>
        <p:txBody>
          <a:bodyPr wrap="square" rtlCol="0">
            <a:spAutoFit/>
          </a:bodyPr>
          <a:lstStyle/>
          <a:p>
            <a:pPr lvl="1" fontAlgn="base"/>
            <a:r>
              <a:rPr lang="en" altLang="zh-CN" dirty="0">
                <a:solidFill>
                  <a:schemeClr val="bg1"/>
                </a:solidFill>
              </a:rPr>
              <a:t>Space Usage</a:t>
            </a:r>
          </a:p>
        </p:txBody>
      </p:sp>
      <p:graphicFrame>
        <p:nvGraphicFramePr>
          <p:cNvPr id="3" name="表格 2">
            <a:extLst>
              <a:ext uri="{FF2B5EF4-FFF2-40B4-BE49-F238E27FC236}">
                <a16:creationId xmlns:a16="http://schemas.microsoft.com/office/drawing/2014/main" id="{47435686-E74F-5043-900B-61B3DA1483C0}"/>
              </a:ext>
            </a:extLst>
          </p:cNvPr>
          <p:cNvGraphicFramePr>
            <a:graphicFrameLocks noGrp="1"/>
          </p:cNvGraphicFramePr>
          <p:nvPr>
            <p:extLst>
              <p:ext uri="{D42A27DB-BD31-4B8C-83A1-F6EECF244321}">
                <p14:modId xmlns:p14="http://schemas.microsoft.com/office/powerpoint/2010/main" val="2976046488"/>
              </p:ext>
            </p:extLst>
          </p:nvPr>
        </p:nvGraphicFramePr>
        <p:xfrm>
          <a:off x="2148430" y="2811587"/>
          <a:ext cx="6382112" cy="1436856"/>
        </p:xfrm>
        <a:graphic>
          <a:graphicData uri="http://schemas.openxmlformats.org/drawingml/2006/table">
            <a:tbl>
              <a:tblPr/>
              <a:tblGrid>
                <a:gridCol w="1526157">
                  <a:extLst>
                    <a:ext uri="{9D8B030D-6E8A-4147-A177-3AD203B41FA5}">
                      <a16:colId xmlns:a16="http://schemas.microsoft.com/office/drawing/2014/main" val="1761173777"/>
                    </a:ext>
                  </a:extLst>
                </a:gridCol>
                <a:gridCol w="1195312">
                  <a:extLst>
                    <a:ext uri="{9D8B030D-6E8A-4147-A177-3AD203B41FA5}">
                      <a16:colId xmlns:a16="http://schemas.microsoft.com/office/drawing/2014/main" val="127069568"/>
                    </a:ext>
                  </a:extLst>
                </a:gridCol>
                <a:gridCol w="1227329">
                  <a:extLst>
                    <a:ext uri="{9D8B030D-6E8A-4147-A177-3AD203B41FA5}">
                      <a16:colId xmlns:a16="http://schemas.microsoft.com/office/drawing/2014/main" val="453092284"/>
                    </a:ext>
                  </a:extLst>
                </a:gridCol>
                <a:gridCol w="1216657">
                  <a:extLst>
                    <a:ext uri="{9D8B030D-6E8A-4147-A177-3AD203B41FA5}">
                      <a16:colId xmlns:a16="http://schemas.microsoft.com/office/drawing/2014/main" val="2597561641"/>
                    </a:ext>
                  </a:extLst>
                </a:gridCol>
                <a:gridCol w="1216657">
                  <a:extLst>
                    <a:ext uri="{9D8B030D-6E8A-4147-A177-3AD203B41FA5}">
                      <a16:colId xmlns:a16="http://schemas.microsoft.com/office/drawing/2014/main" val="2919080758"/>
                    </a:ext>
                  </a:extLst>
                </a:gridCol>
              </a:tblGrid>
              <a:tr h="359214">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Name of Problem</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Scala</a:t>
                      </a:r>
                      <a:endParaRPr lang="en">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solidFill>
                      <a:srgbClr val="82C7A5"/>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Python3</a:t>
                      </a:r>
                      <a:endParaRPr lang="en">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C++</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Java</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extLst>
                  <a:ext uri="{0D108BD9-81ED-4DB2-BD59-A6C34878D82A}">
                    <a16:rowId xmlns:a16="http://schemas.microsoft.com/office/drawing/2014/main" val="384188882"/>
                  </a:ext>
                </a:extLst>
              </a:tr>
              <a:tr h="359214">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Two Sum</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 sz="1000" b="0" i="0" u="none" strike="noStrike" dirty="0">
                          <a:solidFill>
                            <a:srgbClr val="FFFFFF"/>
                          </a:solidFill>
                          <a:effectLst/>
                          <a:latin typeface="Arial" panose="020B0604020202020204" pitchFamily="34" charset="0"/>
                        </a:rPr>
                        <a:t>288ms</a:t>
                      </a:r>
                      <a:endParaRPr lang="en" dirty="0">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60ms</a:t>
                      </a:r>
                      <a:endParaRPr lang="en">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12ms</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2ms</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499036385"/>
                  </a:ext>
                </a:extLst>
              </a:tr>
              <a:tr h="359214">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Climbing Stairs</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204ms</a:t>
                      </a:r>
                      <a:endParaRPr lang="en">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36ms</a:t>
                      </a:r>
                      <a:endParaRPr lang="en">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1ms</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1ms</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444631166"/>
                  </a:ext>
                </a:extLst>
              </a:tr>
              <a:tr h="359214">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Most Common Word</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 sz="1000" b="0" i="0" u="none" strike="noStrike" dirty="0">
                          <a:solidFill>
                            <a:srgbClr val="FFFFFF"/>
                          </a:solidFill>
                          <a:effectLst/>
                          <a:latin typeface="Arial" panose="020B0604020202020204" pitchFamily="34" charset="0"/>
                        </a:rPr>
                        <a:t>324ms</a:t>
                      </a:r>
                      <a:endParaRPr lang="en" dirty="0">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20ms</a:t>
                      </a:r>
                      <a:endParaRPr lang="en">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4ms</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dirty="0">
                          <a:solidFill>
                            <a:srgbClr val="FFFFFF"/>
                          </a:solidFill>
                          <a:effectLst/>
                          <a:latin typeface="Arial" panose="020B0604020202020204" pitchFamily="34" charset="0"/>
                        </a:rPr>
                        <a:t>4ms</a:t>
                      </a:r>
                      <a:endParaRPr lang="en" dirty="0">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90339170"/>
                  </a:ext>
                </a:extLst>
              </a:tr>
            </a:tbl>
          </a:graphicData>
        </a:graphic>
      </p:graphicFrame>
      <p:sp>
        <p:nvSpPr>
          <p:cNvPr id="12" name="Rectangle 1">
            <a:extLst>
              <a:ext uri="{FF2B5EF4-FFF2-40B4-BE49-F238E27FC236}">
                <a16:creationId xmlns:a16="http://schemas.microsoft.com/office/drawing/2014/main" id="{5EFD78D1-8191-334A-9490-87DCE06BC52B}"/>
              </a:ext>
            </a:extLst>
          </p:cNvPr>
          <p:cNvSpPr>
            <a:spLocks noChangeArrowheads="1"/>
          </p:cNvSpPr>
          <p:nvPr/>
        </p:nvSpPr>
        <p:spPr bwMode="auto">
          <a:xfrm>
            <a:off x="2148430" y="2973160"/>
            <a:ext cx="13660708" cy="673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3" name="表格 12">
            <a:extLst>
              <a:ext uri="{FF2B5EF4-FFF2-40B4-BE49-F238E27FC236}">
                <a16:creationId xmlns:a16="http://schemas.microsoft.com/office/drawing/2014/main" id="{B7E793A3-0DC0-0548-B98B-5A8BFC65213F}"/>
              </a:ext>
            </a:extLst>
          </p:cNvPr>
          <p:cNvGraphicFramePr>
            <a:graphicFrameLocks noGrp="1"/>
          </p:cNvGraphicFramePr>
          <p:nvPr>
            <p:extLst>
              <p:ext uri="{D42A27DB-BD31-4B8C-83A1-F6EECF244321}">
                <p14:modId xmlns:p14="http://schemas.microsoft.com/office/powerpoint/2010/main" val="668570028"/>
              </p:ext>
            </p:extLst>
          </p:nvPr>
        </p:nvGraphicFramePr>
        <p:xfrm>
          <a:off x="2148428" y="4947108"/>
          <a:ext cx="6382112" cy="1315660"/>
        </p:xfrm>
        <a:graphic>
          <a:graphicData uri="http://schemas.openxmlformats.org/drawingml/2006/table">
            <a:tbl>
              <a:tblPr/>
              <a:tblGrid>
                <a:gridCol w="1526157">
                  <a:extLst>
                    <a:ext uri="{9D8B030D-6E8A-4147-A177-3AD203B41FA5}">
                      <a16:colId xmlns:a16="http://schemas.microsoft.com/office/drawing/2014/main" val="3790359089"/>
                    </a:ext>
                  </a:extLst>
                </a:gridCol>
                <a:gridCol w="1195312">
                  <a:extLst>
                    <a:ext uri="{9D8B030D-6E8A-4147-A177-3AD203B41FA5}">
                      <a16:colId xmlns:a16="http://schemas.microsoft.com/office/drawing/2014/main" val="222136002"/>
                    </a:ext>
                  </a:extLst>
                </a:gridCol>
                <a:gridCol w="1227329">
                  <a:extLst>
                    <a:ext uri="{9D8B030D-6E8A-4147-A177-3AD203B41FA5}">
                      <a16:colId xmlns:a16="http://schemas.microsoft.com/office/drawing/2014/main" val="1740837248"/>
                    </a:ext>
                  </a:extLst>
                </a:gridCol>
                <a:gridCol w="1216657">
                  <a:extLst>
                    <a:ext uri="{9D8B030D-6E8A-4147-A177-3AD203B41FA5}">
                      <a16:colId xmlns:a16="http://schemas.microsoft.com/office/drawing/2014/main" val="2867440129"/>
                    </a:ext>
                  </a:extLst>
                </a:gridCol>
                <a:gridCol w="1216657">
                  <a:extLst>
                    <a:ext uri="{9D8B030D-6E8A-4147-A177-3AD203B41FA5}">
                      <a16:colId xmlns:a16="http://schemas.microsoft.com/office/drawing/2014/main" val="1903906640"/>
                    </a:ext>
                  </a:extLst>
                </a:gridCol>
              </a:tblGrid>
              <a:tr h="328915">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Name of Problem</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Scala</a:t>
                      </a:r>
                      <a:endParaRPr lang="en">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solidFill>
                      <a:srgbClr val="82C7A5"/>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Python3</a:t>
                      </a:r>
                      <a:endParaRPr lang="en">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C++</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Java</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666666"/>
                    </a:solidFill>
                  </a:tcPr>
                </a:tc>
                <a:extLst>
                  <a:ext uri="{0D108BD9-81ED-4DB2-BD59-A6C34878D82A}">
                    <a16:rowId xmlns:a16="http://schemas.microsoft.com/office/drawing/2014/main" val="1454836618"/>
                  </a:ext>
                </a:extLst>
              </a:tr>
              <a:tr h="328915">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Two Sum</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48.1MB</a:t>
                      </a:r>
                      <a:endParaRPr lang="en">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15MB</a:t>
                      </a:r>
                      <a:endParaRPr lang="en">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10MB</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37.9MB</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709839808"/>
                  </a:ext>
                </a:extLst>
              </a:tr>
              <a:tr h="328915">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Climbing Stairs</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39MB</a:t>
                      </a:r>
                      <a:endParaRPr lang="en">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13.8MB</a:t>
                      </a:r>
                      <a:endParaRPr lang="en">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8.2MB</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32.9MB</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160999011"/>
                  </a:ext>
                </a:extLst>
              </a:tr>
              <a:tr h="328915">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Most Common Word</a:t>
                      </a:r>
                      <a:endParaRPr lang="en">
                        <a:effectLst/>
                      </a:endParaRPr>
                    </a:p>
                  </a:txBody>
                  <a:tcPr marL="95250" marR="95250" anchor="ctr">
                    <a:lnL w="9525" cap="flat" cmpd="sng" algn="ctr">
                      <a:solidFill>
                        <a:srgbClr val="FFFFFF"/>
                      </a:solidFill>
                      <a:prstDash val="solid"/>
                      <a:round/>
                      <a:headEnd type="none" w="med" len="med"/>
                      <a:tailEnd type="none" w="med" len="med"/>
                    </a:lnL>
                    <a:lnR w="19050" cap="flat" cmpd="sng" algn="ctr">
                      <a:solidFill>
                        <a:srgbClr val="82C7A5"/>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34343"/>
                    </a:solidFill>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47.1MB</a:t>
                      </a:r>
                      <a:endParaRPr lang="en">
                        <a:effectLst/>
                      </a:endParaRPr>
                    </a:p>
                  </a:txBody>
                  <a:tcPr marL="95250" marR="95250" anchor="ctr">
                    <a:lnL w="19050" cap="flat" cmpd="sng" algn="ctr">
                      <a:solidFill>
                        <a:srgbClr val="82C7A5"/>
                      </a:solidFill>
                      <a:prstDash val="solid"/>
                      <a:round/>
                      <a:headEnd type="none" w="med" len="med"/>
                      <a:tailEnd type="none" w="med" len="med"/>
                    </a:lnL>
                    <a:lnR w="19050" cap="flat" cmpd="sng" algn="ctr">
                      <a:solidFill>
                        <a:srgbClr val="82C7A5"/>
                      </a:solidFill>
                      <a:prstDash val="solid"/>
                      <a:round/>
                      <a:headEnd type="none" w="med" len="med"/>
                      <a:tailEnd type="none" w="med" len="med"/>
                    </a:lnR>
                    <a:lnT w="19050" cap="flat" cmpd="sng" algn="ctr">
                      <a:solidFill>
                        <a:srgbClr val="82C7A5"/>
                      </a:solidFill>
                      <a:prstDash val="solid"/>
                      <a:round/>
                      <a:headEnd type="none" w="med" len="med"/>
                      <a:tailEnd type="none" w="med" len="med"/>
                    </a:lnT>
                    <a:lnB w="19050" cap="flat" cmpd="sng" algn="ctr">
                      <a:solidFill>
                        <a:srgbClr val="82C7A5"/>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11.9MB</a:t>
                      </a:r>
                      <a:endParaRPr lang="en">
                        <a:effectLst/>
                      </a:endParaRPr>
                    </a:p>
                  </a:txBody>
                  <a:tcPr marL="95250" marR="95250" anchor="ctr">
                    <a:lnL w="19050" cap="flat" cmpd="sng" algn="ctr">
                      <a:solidFill>
                        <a:srgbClr val="82C7A5"/>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a:solidFill>
                            <a:srgbClr val="FFFFFF"/>
                          </a:solidFill>
                          <a:effectLst/>
                          <a:latin typeface="Arial" panose="020B0604020202020204" pitchFamily="34" charset="0"/>
                        </a:rPr>
                        <a:t>8.9MB</a:t>
                      </a:r>
                      <a:endParaRPr lang="en">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1000" b="0" i="0" u="none" strike="noStrike" dirty="0">
                          <a:solidFill>
                            <a:srgbClr val="FFFFFF"/>
                          </a:solidFill>
                          <a:effectLst/>
                          <a:latin typeface="Arial" panose="020B0604020202020204" pitchFamily="34" charset="0"/>
                        </a:rPr>
                        <a:t>36.4MB</a:t>
                      </a:r>
                      <a:endParaRPr lang="en" dirty="0">
                        <a:effectLst/>
                      </a:endParaRPr>
                    </a:p>
                  </a:txBody>
                  <a:tcPr marL="95250" marR="9525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992341202"/>
                  </a:ext>
                </a:extLst>
              </a:tr>
            </a:tbl>
          </a:graphicData>
        </a:graphic>
      </p:graphicFrame>
      <p:sp>
        <p:nvSpPr>
          <p:cNvPr id="14" name="Rectangle 2">
            <a:extLst>
              <a:ext uri="{FF2B5EF4-FFF2-40B4-BE49-F238E27FC236}">
                <a16:creationId xmlns:a16="http://schemas.microsoft.com/office/drawing/2014/main" id="{2F34C5E1-41B9-EB49-940B-BECC3EB2A078}"/>
              </a:ext>
            </a:extLst>
          </p:cNvPr>
          <p:cNvSpPr>
            <a:spLocks noChangeArrowheads="1"/>
          </p:cNvSpPr>
          <p:nvPr/>
        </p:nvSpPr>
        <p:spPr bwMode="auto">
          <a:xfrm>
            <a:off x="2148430" y="5062380"/>
            <a:ext cx="13660706" cy="616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1845035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1619615" y="2183370"/>
            <a:ext cx="1641476" cy="1769715"/>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11500" dirty="0">
                <a:solidFill>
                  <a:srgbClr val="EB9FB1"/>
                </a:solidFill>
                <a:latin typeface="Arial" panose="020B0604020202020204" pitchFamily="34" charset="0"/>
                <a:cs typeface="Arial" panose="020B0604020202020204" pitchFamily="34" charset="0"/>
              </a:rPr>
              <a:t>0</a:t>
            </a:r>
            <a:r>
              <a:rPr lang="en-US" altLang="zh-CN" sz="11500" dirty="0">
                <a:solidFill>
                  <a:srgbClr val="EB9FB1"/>
                </a:solidFill>
                <a:latin typeface="Arial" panose="020B0604020202020204" pitchFamily="34" charset="0"/>
                <a:cs typeface="Arial" panose="020B0604020202020204" pitchFamily="34" charset="0"/>
              </a:rPr>
              <a:t>3</a:t>
            </a:r>
            <a:endParaRPr kumimoji="0" lang="en-US" sz="11500" b="1" i="0" u="none" strike="noStrike" kern="1200" cap="none" spc="0" normalizeH="0" baseline="0" noProof="0" dirty="0">
              <a:ln>
                <a:noFill/>
              </a:ln>
              <a:solidFill>
                <a:srgbClr val="EB9FB1"/>
              </a:solidFill>
              <a:effectLst/>
              <a:uLnTx/>
              <a:uFillTx/>
              <a:latin typeface="Arial" panose="020B0604020202020204" pitchFamily="34" charset="0"/>
              <a:cs typeface="Arial" panose="020B0604020202020204" pitchFamily="34" charset="0"/>
            </a:endParaRPr>
          </a:p>
        </p:txBody>
      </p:sp>
      <p:sp>
        <p:nvSpPr>
          <p:cNvPr id="49" name="文本框 48"/>
          <p:cNvSpPr txBox="1"/>
          <p:nvPr/>
        </p:nvSpPr>
        <p:spPr>
          <a:xfrm>
            <a:off x="3415448" y="3068227"/>
            <a:ext cx="9321208" cy="769441"/>
          </a:xfrm>
          <a:prstGeom prst="rect">
            <a:avLst/>
          </a:prstGeom>
          <a:noFill/>
        </p:spPr>
        <p:txBody>
          <a:bodyPr wrap="square" rtlCol="0">
            <a:spAutoFit/>
          </a:bodyPr>
          <a:lstStyle/>
          <a:p>
            <a:r>
              <a:rPr lang="en-US" altLang="zh-CN" sz="4400" b="1" dirty="0">
                <a:solidFill>
                  <a:schemeClr val="bg1"/>
                </a:solidFill>
                <a:latin typeface="Arial" charset="0"/>
                <a:ea typeface="Arial" charset="0"/>
                <a:cs typeface="Arial" charset="0"/>
              </a:rPr>
              <a:t>Project</a:t>
            </a:r>
            <a:r>
              <a:rPr lang="zh-CN" altLang="en-US" sz="4400" b="1" dirty="0">
                <a:solidFill>
                  <a:schemeClr val="bg1"/>
                </a:solidFill>
                <a:latin typeface="Arial" charset="0"/>
                <a:ea typeface="Arial" charset="0"/>
                <a:cs typeface="Arial" charset="0"/>
              </a:rPr>
              <a:t> </a:t>
            </a:r>
            <a:r>
              <a:rPr lang="en-US" altLang="zh-CN" sz="4400" b="1" dirty="0">
                <a:solidFill>
                  <a:schemeClr val="bg1"/>
                </a:solidFill>
                <a:latin typeface="Arial" charset="0"/>
                <a:ea typeface="Arial" charset="0"/>
                <a:cs typeface="Arial" charset="0"/>
              </a:rPr>
              <a:t>Background</a:t>
            </a:r>
            <a:endParaRPr lang="zh-CN" altLang="en-US" sz="4400" b="1" dirty="0">
              <a:solidFill>
                <a:schemeClr val="bg1"/>
              </a:solidFill>
              <a:latin typeface="Arial" charset="0"/>
              <a:ea typeface="Arial" charset="0"/>
              <a:cs typeface="Arial" charset="0"/>
            </a:endParaRPr>
          </a:p>
        </p:txBody>
      </p:sp>
      <p:sp>
        <p:nvSpPr>
          <p:cNvPr id="50" name="文本框 49"/>
          <p:cNvSpPr txBox="1"/>
          <p:nvPr/>
        </p:nvSpPr>
        <p:spPr>
          <a:xfrm>
            <a:off x="3415448" y="2483451"/>
            <a:ext cx="1929601" cy="584775"/>
          </a:xfrm>
          <a:prstGeom prst="rect">
            <a:avLst/>
          </a:prstGeom>
          <a:noFill/>
        </p:spPr>
        <p:txBody>
          <a:bodyPr wrap="square"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3200" dirty="0">
                <a:latin typeface="Arial" panose="020B0604020202020204" pitchFamily="34" charset="0"/>
                <a:cs typeface="Arial" panose="020B0604020202020204" pitchFamily="34" charset="0"/>
              </a:rPr>
              <a:t>Part Two</a:t>
            </a:r>
            <a:endParaRPr lang="zh-CN" altLang="en-US" sz="3200" dirty="0">
              <a:latin typeface="Arial" panose="020B0604020202020204" pitchFamily="34" charset="0"/>
              <a:cs typeface="Arial" panose="020B0604020202020204" pitchFamily="34" charset="0"/>
            </a:endParaRPr>
          </a:p>
        </p:txBody>
      </p:sp>
      <p:cxnSp>
        <p:nvCxnSpPr>
          <p:cNvPr id="71" name="Straight Connector 13"/>
          <p:cNvCxnSpPr/>
          <p:nvPr/>
        </p:nvCxnSpPr>
        <p:spPr>
          <a:xfrm flipH="1">
            <a:off x="0" y="4110074"/>
            <a:ext cx="6331945" cy="0"/>
          </a:xfrm>
          <a:prstGeom prst="line">
            <a:avLst/>
          </a:prstGeom>
          <a:ln w="38100" cap="sq">
            <a:solidFill>
              <a:srgbClr val="EB9FB1"/>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771008" y="0"/>
            <a:ext cx="420992" cy="369332"/>
          </a:xfrm>
          <a:prstGeom prst="rect">
            <a:avLst/>
          </a:prstGeom>
          <a:noFill/>
        </p:spPr>
        <p:txBody>
          <a:bodyPr wrap="square" rtlCol="0">
            <a:spAutoFit/>
          </a:bodyPr>
          <a:lstStyle/>
          <a:p>
            <a:r>
              <a:rPr kumimoji="1" lang="en-US" altLang="zh-CN" dirty="0"/>
              <a:t>13</a:t>
            </a:r>
            <a:endParaRPr kumimoji="1" lang="zh-CN" altLang="en-US" dirty="0"/>
          </a:p>
        </p:txBody>
      </p:sp>
    </p:spTree>
    <p:extLst>
      <p:ext uri="{BB962C8B-B14F-4D97-AF65-F5344CB8AC3E}">
        <p14:creationId xmlns:p14="http://schemas.microsoft.com/office/powerpoint/2010/main" val="215388913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6babd957df_0_8"/>
          <p:cNvSpPr txBox="1">
            <a:spLocks noGrp="1"/>
          </p:cNvSpPr>
          <p:nvPr>
            <p:ph type="title"/>
          </p:nvPr>
        </p:nvSpPr>
        <p:spPr>
          <a:xfrm>
            <a:off x="424375" y="266575"/>
            <a:ext cx="10515600" cy="1325700"/>
          </a:xfrm>
          <a:prstGeom prst="rect">
            <a:avLst/>
          </a:prstGeom>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US">
                <a:solidFill>
                  <a:schemeClr val="lt1"/>
                </a:solidFill>
                <a:latin typeface="Arial"/>
                <a:ea typeface="Arial"/>
                <a:cs typeface="Arial"/>
                <a:sym typeface="Arial"/>
              </a:rPr>
              <a:t>Why Chinese Stock Market?</a:t>
            </a:r>
            <a:endParaRPr/>
          </a:p>
        </p:txBody>
      </p:sp>
      <p:sp>
        <p:nvSpPr>
          <p:cNvPr id="186" name="Google Shape;186;g6babd957df_0_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marR="0" lvl="0" indent="-368300" algn="l" rtl="0">
              <a:lnSpc>
                <a:spcPct val="150000"/>
              </a:lnSpc>
              <a:spcBef>
                <a:spcPts val="0"/>
              </a:spcBef>
              <a:spcAft>
                <a:spcPts val="0"/>
              </a:spcAft>
              <a:buClr>
                <a:schemeClr val="lt1"/>
              </a:buClr>
              <a:buSzPts val="2200"/>
              <a:buFont typeface="Noto Sans Symbols"/>
              <a:buChar char="●"/>
            </a:pPr>
            <a:r>
              <a:rPr lang="en-US" sz="2200">
                <a:solidFill>
                  <a:schemeClr val="lt1"/>
                </a:solidFill>
              </a:rPr>
              <a:t>Daily Limit System - Limit Up &amp; Limit Down</a:t>
            </a:r>
            <a:endParaRPr sz="2200">
              <a:solidFill>
                <a:schemeClr val="lt1"/>
              </a:solidFill>
            </a:endParaRPr>
          </a:p>
          <a:p>
            <a:pPr marL="0" marR="0" lvl="0" indent="0" algn="l" rtl="0">
              <a:lnSpc>
                <a:spcPct val="150000"/>
              </a:lnSpc>
              <a:spcBef>
                <a:spcPts val="0"/>
              </a:spcBef>
              <a:spcAft>
                <a:spcPts val="0"/>
              </a:spcAft>
              <a:buNone/>
            </a:pPr>
            <a:endParaRPr sz="2200">
              <a:solidFill>
                <a:schemeClr val="lt1"/>
              </a:solidFill>
            </a:endParaRPr>
          </a:p>
          <a:p>
            <a:pPr marL="457200" marR="0" lvl="0" indent="-368300" algn="l" rtl="0">
              <a:lnSpc>
                <a:spcPct val="150000"/>
              </a:lnSpc>
              <a:spcBef>
                <a:spcPts val="0"/>
              </a:spcBef>
              <a:spcAft>
                <a:spcPts val="0"/>
              </a:spcAft>
              <a:buClr>
                <a:schemeClr val="lt1"/>
              </a:buClr>
              <a:buSzPts val="2200"/>
              <a:buFont typeface="Noto Sans Symbols"/>
              <a:buChar char="●"/>
            </a:pPr>
            <a:r>
              <a:rPr lang="en-US" sz="2200">
                <a:solidFill>
                  <a:schemeClr val="lt1"/>
                </a:solidFill>
              </a:rPr>
              <a:t>The Chinese market has a large number of individual investors who need information</a:t>
            </a:r>
            <a:endParaRPr sz="2200">
              <a:solidFill>
                <a:schemeClr val="lt1"/>
              </a:solidFill>
            </a:endParaRPr>
          </a:p>
          <a:p>
            <a:pPr marL="0" marR="0" lvl="0" indent="0" algn="l" rtl="0">
              <a:lnSpc>
                <a:spcPct val="150000"/>
              </a:lnSpc>
              <a:spcBef>
                <a:spcPts val="0"/>
              </a:spcBef>
              <a:spcAft>
                <a:spcPts val="0"/>
              </a:spcAft>
              <a:buNone/>
            </a:pPr>
            <a:endParaRPr sz="2200">
              <a:solidFill>
                <a:schemeClr val="lt1"/>
              </a:solidFill>
            </a:endParaRPr>
          </a:p>
          <a:p>
            <a:pPr marL="457200" marR="0" lvl="0" indent="-368300" algn="l" rtl="0">
              <a:lnSpc>
                <a:spcPct val="150000"/>
              </a:lnSpc>
              <a:spcBef>
                <a:spcPts val="0"/>
              </a:spcBef>
              <a:spcAft>
                <a:spcPts val="0"/>
              </a:spcAft>
              <a:buClr>
                <a:schemeClr val="lt1"/>
              </a:buClr>
              <a:buSzPts val="2200"/>
              <a:buFont typeface="Noto Sans Symbols"/>
              <a:buChar char="●"/>
            </a:pPr>
            <a:r>
              <a:rPr lang="en-US" sz="2200">
                <a:solidFill>
                  <a:schemeClr val="lt1"/>
                </a:solidFill>
              </a:rPr>
              <a:t>Stock selection recommendation software in the market is generally implemented manually, which is expensive</a:t>
            </a:r>
            <a:endParaRPr sz="2200">
              <a:solidFill>
                <a:schemeClr val="lt1"/>
              </a:solidFill>
            </a:endParaRPr>
          </a:p>
        </p:txBody>
      </p:sp>
      <p:cxnSp>
        <p:nvCxnSpPr>
          <p:cNvPr id="187" name="Google Shape;187;g6babd957df_0_8"/>
          <p:cNvCxnSpPr/>
          <p:nvPr/>
        </p:nvCxnSpPr>
        <p:spPr>
          <a:xfrm>
            <a:off x="0" y="1121921"/>
            <a:ext cx="10366800" cy="0"/>
          </a:xfrm>
          <a:prstGeom prst="straightConnector1">
            <a:avLst/>
          </a:prstGeom>
          <a:noFill/>
          <a:ln w="9525" cap="flat" cmpd="sng">
            <a:solidFill>
              <a:schemeClr val="lt1"/>
            </a:solidFill>
            <a:prstDash val="solid"/>
            <a:miter lim="800000"/>
            <a:headEnd type="none" w="sm" len="sm"/>
            <a:tailEnd type="none" w="sm" len="sm"/>
          </a:ln>
        </p:spPr>
      </p:cxnSp>
      <p:sp>
        <p:nvSpPr>
          <p:cNvPr id="5" name="文本框 4">
            <a:extLst>
              <a:ext uri="{FF2B5EF4-FFF2-40B4-BE49-F238E27FC236}">
                <a16:creationId xmlns:a16="http://schemas.microsoft.com/office/drawing/2014/main" id="{DD86EC29-992B-824B-B24C-90E209B75E8E}"/>
              </a:ext>
            </a:extLst>
          </p:cNvPr>
          <p:cNvSpPr txBox="1"/>
          <p:nvPr/>
        </p:nvSpPr>
        <p:spPr>
          <a:xfrm>
            <a:off x="11771008" y="0"/>
            <a:ext cx="420992" cy="369332"/>
          </a:xfrm>
          <a:prstGeom prst="rect">
            <a:avLst/>
          </a:prstGeom>
          <a:noFill/>
        </p:spPr>
        <p:txBody>
          <a:bodyPr wrap="square" rtlCol="0">
            <a:spAutoFit/>
          </a:bodyPr>
          <a:lstStyle/>
          <a:p>
            <a:r>
              <a:rPr kumimoji="1" lang="en-US" altLang="zh-CN" dirty="0"/>
              <a:t>14</a:t>
            </a:r>
            <a:endParaRPr kumimoji="1" lang="zh-CN" altLang="en-US" dirty="0"/>
          </a:p>
        </p:txBody>
      </p:sp>
    </p:spTree>
    <p:extLst>
      <p:ext uri="{BB962C8B-B14F-4D97-AF65-F5344CB8AC3E}">
        <p14:creationId xmlns:p14="http://schemas.microsoft.com/office/powerpoint/2010/main" val="372739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825022" y="4672914"/>
            <a:ext cx="10472507" cy="720000"/>
          </a:xfrm>
          <a:prstGeom prst="rect">
            <a:avLst/>
          </a:prstGeom>
          <a:solidFill>
            <a:srgbClr val="EB9FB1"/>
          </a:solidFill>
          <a:ln w="19050">
            <a:solidFill>
              <a:srgbClr val="EB9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9700">
              <a:lnSpc>
                <a:spcPct val="150000"/>
              </a:lnSpc>
              <a:spcBef>
                <a:spcPts val="0"/>
              </a:spcBef>
              <a:buSzPts val="1400"/>
            </a:pPr>
            <a:endParaRPr lang="en" altLang="zh-CN" dirty="0">
              <a:solidFill>
                <a:schemeClr val="bg1"/>
              </a:solidFill>
            </a:endParaRPr>
          </a:p>
        </p:txBody>
      </p:sp>
      <p:sp>
        <p:nvSpPr>
          <p:cNvPr id="44" name="矩形 43"/>
          <p:cNvSpPr/>
          <p:nvPr/>
        </p:nvSpPr>
        <p:spPr>
          <a:xfrm>
            <a:off x="834917" y="3456310"/>
            <a:ext cx="10472507" cy="720000"/>
          </a:xfrm>
          <a:prstGeom prst="rect">
            <a:avLst/>
          </a:prstGeom>
          <a:solidFill>
            <a:srgbClr val="29B9A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9700">
              <a:lnSpc>
                <a:spcPct val="150000"/>
              </a:lnSpc>
              <a:buSzPts val="1400"/>
            </a:pPr>
            <a:endParaRPr lang="en" altLang="zh-CN" dirty="0">
              <a:solidFill>
                <a:schemeClr val="bg1"/>
              </a:solidFill>
            </a:endParaRPr>
          </a:p>
        </p:txBody>
      </p:sp>
      <p:sp>
        <p:nvSpPr>
          <p:cNvPr id="42" name="矩形 41"/>
          <p:cNvSpPr/>
          <p:nvPr/>
        </p:nvSpPr>
        <p:spPr>
          <a:xfrm>
            <a:off x="848171" y="2091121"/>
            <a:ext cx="10472508" cy="1038733"/>
          </a:xfrm>
          <a:prstGeom prst="rect">
            <a:avLst/>
          </a:prstGeom>
          <a:solidFill>
            <a:srgbClr val="F4726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9700">
              <a:lnSpc>
                <a:spcPct val="115000"/>
              </a:lnSpc>
              <a:spcBef>
                <a:spcPts val="1600"/>
              </a:spcBef>
              <a:buSzPts val="1400"/>
            </a:pPr>
            <a:endParaRPr lang="en" altLang="zh-CN" dirty="0">
              <a:solidFill>
                <a:schemeClr val="bg1"/>
              </a:solidFill>
            </a:endParaRPr>
          </a:p>
        </p:txBody>
      </p:sp>
      <p:sp>
        <p:nvSpPr>
          <p:cNvPr id="14" name="文本框 13"/>
          <p:cNvSpPr txBox="1"/>
          <p:nvPr/>
        </p:nvSpPr>
        <p:spPr>
          <a:xfrm>
            <a:off x="11770245" y="4727"/>
            <a:ext cx="420992" cy="369332"/>
          </a:xfrm>
          <a:prstGeom prst="rect">
            <a:avLst/>
          </a:prstGeom>
          <a:noFill/>
        </p:spPr>
        <p:txBody>
          <a:bodyPr wrap="square" rtlCol="0">
            <a:spAutoFit/>
          </a:bodyPr>
          <a:lstStyle/>
          <a:p>
            <a:r>
              <a:rPr kumimoji="1" lang="en-US" altLang="zh-CN" dirty="0"/>
              <a:t>15</a:t>
            </a:r>
            <a:endParaRPr kumimoji="1" lang="zh-CN" altLang="en-US" dirty="0"/>
          </a:p>
        </p:txBody>
      </p:sp>
      <p:sp>
        <p:nvSpPr>
          <p:cNvPr id="3" name="文本框 2">
            <a:extLst>
              <a:ext uri="{FF2B5EF4-FFF2-40B4-BE49-F238E27FC236}">
                <a16:creationId xmlns:a16="http://schemas.microsoft.com/office/drawing/2014/main" id="{01EDD9B7-F1B5-4244-B6D0-C9395C8B1FE0}"/>
              </a:ext>
            </a:extLst>
          </p:cNvPr>
          <p:cNvSpPr txBox="1"/>
          <p:nvPr/>
        </p:nvSpPr>
        <p:spPr>
          <a:xfrm>
            <a:off x="848171" y="4735043"/>
            <a:ext cx="8693426" cy="464871"/>
          </a:xfrm>
          <a:prstGeom prst="rect">
            <a:avLst/>
          </a:prstGeom>
          <a:noFill/>
        </p:spPr>
        <p:txBody>
          <a:bodyPr wrap="square" rtlCol="0">
            <a:spAutoFit/>
          </a:bodyPr>
          <a:lstStyle/>
          <a:p>
            <a:pPr marL="457200" indent="-317500">
              <a:lnSpc>
                <a:spcPct val="150000"/>
              </a:lnSpc>
              <a:spcBef>
                <a:spcPts val="0"/>
              </a:spcBef>
              <a:buSzPct val="100000"/>
              <a:buFont typeface=".Apple Color Emoji UI"/>
              <a:buChar char="💡"/>
            </a:pPr>
            <a:r>
              <a:rPr lang="en" altLang="zh-CN" dirty="0">
                <a:solidFill>
                  <a:schemeClr val="bg1"/>
                </a:solidFill>
              </a:rPr>
              <a:t>Let users know the latest news through notification push</a:t>
            </a:r>
          </a:p>
        </p:txBody>
      </p:sp>
      <p:sp>
        <p:nvSpPr>
          <p:cNvPr id="5" name="文本框 4">
            <a:extLst>
              <a:ext uri="{FF2B5EF4-FFF2-40B4-BE49-F238E27FC236}">
                <a16:creationId xmlns:a16="http://schemas.microsoft.com/office/drawing/2014/main" id="{28EA6BB3-F27D-F14E-9041-D05D764D33A2}"/>
              </a:ext>
            </a:extLst>
          </p:cNvPr>
          <p:cNvSpPr txBox="1"/>
          <p:nvPr/>
        </p:nvSpPr>
        <p:spPr>
          <a:xfrm>
            <a:off x="834917" y="3456310"/>
            <a:ext cx="6387547" cy="464871"/>
          </a:xfrm>
          <a:prstGeom prst="rect">
            <a:avLst/>
          </a:prstGeom>
          <a:noFill/>
        </p:spPr>
        <p:txBody>
          <a:bodyPr wrap="square" rtlCol="0">
            <a:spAutoFit/>
          </a:bodyPr>
          <a:lstStyle/>
          <a:p>
            <a:pPr marL="457200" indent="-317500">
              <a:lnSpc>
                <a:spcPct val="150000"/>
              </a:lnSpc>
              <a:buSzPct val="100000"/>
              <a:buFont typeface=".Apple Color Emoji UI"/>
              <a:buChar char="💡"/>
            </a:pPr>
            <a:r>
              <a:rPr lang="en" altLang="zh-CN" dirty="0">
                <a:solidFill>
                  <a:schemeClr val="bg1"/>
                </a:solidFill>
              </a:rPr>
              <a:t>Let users know about market trends</a:t>
            </a:r>
          </a:p>
        </p:txBody>
      </p:sp>
      <p:sp>
        <p:nvSpPr>
          <p:cNvPr id="6" name="文本框 5">
            <a:extLst>
              <a:ext uri="{FF2B5EF4-FFF2-40B4-BE49-F238E27FC236}">
                <a16:creationId xmlns:a16="http://schemas.microsoft.com/office/drawing/2014/main" id="{4553FD9F-3F2A-EE4F-8445-3B47A4224339}"/>
              </a:ext>
            </a:extLst>
          </p:cNvPr>
          <p:cNvSpPr txBox="1"/>
          <p:nvPr/>
        </p:nvSpPr>
        <p:spPr>
          <a:xfrm>
            <a:off x="848169" y="2136464"/>
            <a:ext cx="8978263" cy="1139607"/>
          </a:xfrm>
          <a:prstGeom prst="rect">
            <a:avLst/>
          </a:prstGeom>
          <a:noFill/>
        </p:spPr>
        <p:txBody>
          <a:bodyPr wrap="square" rtlCol="0">
            <a:spAutoFit/>
          </a:bodyPr>
          <a:lstStyle/>
          <a:p>
            <a:pPr marL="457200" indent="-317500">
              <a:lnSpc>
                <a:spcPct val="115000"/>
              </a:lnSpc>
              <a:spcBef>
                <a:spcPts val="1600"/>
              </a:spcBef>
              <a:buSzPct val="100000"/>
              <a:buFont typeface=".Apple Color Emoji UI"/>
              <a:buChar char="💡"/>
            </a:pPr>
            <a:r>
              <a:rPr lang="en" altLang="zh-CN" dirty="0">
                <a:solidFill>
                  <a:schemeClr val="bg1"/>
                </a:solidFill>
              </a:rPr>
              <a:t>Provide users with detailed information of the stock market</a:t>
            </a:r>
          </a:p>
          <a:p>
            <a:pPr marL="914400" lvl="1" indent="-317500">
              <a:lnSpc>
                <a:spcPct val="115000"/>
              </a:lnSpc>
              <a:spcBef>
                <a:spcPts val="0"/>
              </a:spcBef>
              <a:buSzPts val="1400"/>
              <a:buFont typeface="Wingdings" pitchFamily="2" charset="2"/>
              <a:buChar char="l"/>
            </a:pPr>
            <a:r>
              <a:rPr lang="en" altLang="zh-CN" sz="1400" dirty="0">
                <a:solidFill>
                  <a:schemeClr val="bg1"/>
                </a:solidFill>
              </a:rPr>
              <a:t>Stock information visualization</a:t>
            </a:r>
          </a:p>
          <a:p>
            <a:pPr marL="914400" lvl="1" indent="-317500">
              <a:lnSpc>
                <a:spcPct val="115000"/>
              </a:lnSpc>
              <a:buSzPts val="1400"/>
              <a:buFont typeface="Wingdings" pitchFamily="2" charset="2"/>
              <a:buChar char="l"/>
            </a:pPr>
            <a:r>
              <a:rPr lang="en" altLang="zh-CN" sz="1400" dirty="0">
                <a:solidFill>
                  <a:schemeClr val="bg1"/>
                </a:solidFill>
              </a:rPr>
              <a:t>Stock information statistics and analysis for daily, weekly, monthly, and yearly</a:t>
            </a:r>
          </a:p>
          <a:p>
            <a:pPr marL="914400" lvl="1" indent="-317500">
              <a:lnSpc>
                <a:spcPct val="115000"/>
              </a:lnSpc>
              <a:spcBef>
                <a:spcPts val="0"/>
              </a:spcBef>
              <a:buSzPts val="1400"/>
              <a:buFont typeface=".Apple Color Emoji UI"/>
              <a:buChar char="💡"/>
            </a:pPr>
            <a:endParaRPr lang="en" altLang="zh-CN" sz="1400" dirty="0">
              <a:solidFill>
                <a:schemeClr val="bg1"/>
              </a:solidFill>
            </a:endParaRPr>
          </a:p>
        </p:txBody>
      </p:sp>
      <p:sp>
        <p:nvSpPr>
          <p:cNvPr id="29" name="矩形 28">
            <a:extLst>
              <a:ext uri="{FF2B5EF4-FFF2-40B4-BE49-F238E27FC236}">
                <a16:creationId xmlns:a16="http://schemas.microsoft.com/office/drawing/2014/main" id="{E6540556-47BA-A340-B786-CF7994DE9229}"/>
              </a:ext>
            </a:extLst>
          </p:cNvPr>
          <p:cNvSpPr/>
          <p:nvPr/>
        </p:nvSpPr>
        <p:spPr>
          <a:xfrm>
            <a:off x="825022" y="5733052"/>
            <a:ext cx="10472507" cy="720000"/>
          </a:xfrm>
          <a:prstGeom prst="rect">
            <a:avLst/>
          </a:prstGeom>
          <a:solidFill>
            <a:srgbClr val="F8D35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9700">
              <a:lnSpc>
                <a:spcPct val="150000"/>
              </a:lnSpc>
              <a:buSzPts val="1400"/>
            </a:pPr>
            <a:endParaRPr lang="en" altLang="zh-CN" dirty="0">
              <a:solidFill>
                <a:schemeClr val="bg1"/>
              </a:solidFill>
            </a:endParaRPr>
          </a:p>
        </p:txBody>
      </p:sp>
      <p:sp>
        <p:nvSpPr>
          <p:cNvPr id="30" name="文本框 29">
            <a:extLst>
              <a:ext uri="{FF2B5EF4-FFF2-40B4-BE49-F238E27FC236}">
                <a16:creationId xmlns:a16="http://schemas.microsoft.com/office/drawing/2014/main" id="{3BEEFCB7-E99E-E547-8C6A-5303AA31094F}"/>
              </a:ext>
            </a:extLst>
          </p:cNvPr>
          <p:cNvSpPr txBox="1"/>
          <p:nvPr/>
        </p:nvSpPr>
        <p:spPr>
          <a:xfrm>
            <a:off x="848170" y="5822654"/>
            <a:ext cx="10127448" cy="464871"/>
          </a:xfrm>
          <a:prstGeom prst="rect">
            <a:avLst/>
          </a:prstGeom>
          <a:noFill/>
        </p:spPr>
        <p:txBody>
          <a:bodyPr wrap="square" rtlCol="0">
            <a:spAutoFit/>
          </a:bodyPr>
          <a:lstStyle/>
          <a:p>
            <a:pPr marL="457200" indent="-317500">
              <a:lnSpc>
                <a:spcPct val="150000"/>
              </a:lnSpc>
              <a:buSzPct val="100000"/>
              <a:buFont typeface=".Apple Color Emoji UI"/>
              <a:buChar char="💡"/>
            </a:pPr>
            <a:r>
              <a:rPr lang="en" altLang="zh-CN" dirty="0">
                <a:solidFill>
                  <a:schemeClr val="bg1"/>
                </a:solidFill>
              </a:rPr>
              <a:t>Predict the market and select recommended stocks every day for users</a:t>
            </a:r>
          </a:p>
        </p:txBody>
      </p:sp>
      <p:cxnSp>
        <p:nvCxnSpPr>
          <p:cNvPr id="38" name="直接连接符 29">
            <a:extLst>
              <a:ext uri="{FF2B5EF4-FFF2-40B4-BE49-F238E27FC236}">
                <a16:creationId xmlns:a16="http://schemas.microsoft.com/office/drawing/2014/main" id="{D322113C-3CAA-F14B-A488-490FA9667F89}"/>
              </a:ext>
            </a:extLst>
          </p:cNvPr>
          <p:cNvCxnSpPr/>
          <p:nvPr/>
        </p:nvCxnSpPr>
        <p:spPr>
          <a:xfrm>
            <a:off x="0" y="1121921"/>
            <a:ext cx="103667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3D55A8CF-FCDF-514F-990D-DC6975854D9D}"/>
              </a:ext>
            </a:extLst>
          </p:cNvPr>
          <p:cNvSpPr txBox="1"/>
          <p:nvPr/>
        </p:nvSpPr>
        <p:spPr>
          <a:xfrm>
            <a:off x="383060" y="302973"/>
            <a:ext cx="10501146" cy="769441"/>
          </a:xfrm>
          <a:prstGeom prst="rect">
            <a:avLst/>
          </a:prstGeom>
          <a:noFill/>
        </p:spPr>
        <p:txBody>
          <a:bodyPr wrap="square" rtlCol="0">
            <a:spAutoFit/>
          </a:bodyPr>
          <a:lstStyle/>
          <a:p>
            <a:r>
              <a:rPr lang="en-US" altLang="zh-CN" sz="4400" dirty="0">
                <a:solidFill>
                  <a:schemeClr val="bg1"/>
                </a:solidFill>
                <a:latin typeface="Arial" panose="020B0604020202020204" pitchFamily="34" charset="0"/>
                <a:cs typeface="Arial" panose="020B0604020202020204" pitchFamily="34" charset="0"/>
              </a:rPr>
              <a:t>What</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can</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we</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do?</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16" name="Google Shape;206;p9">
            <a:extLst>
              <a:ext uri="{FF2B5EF4-FFF2-40B4-BE49-F238E27FC236}">
                <a16:creationId xmlns:a16="http://schemas.microsoft.com/office/drawing/2014/main" id="{C97DFCDB-95C7-F248-9960-43CB83C25CC5}"/>
              </a:ext>
            </a:extLst>
          </p:cNvPr>
          <p:cNvSpPr txBox="1"/>
          <p:nvPr/>
        </p:nvSpPr>
        <p:spPr>
          <a:xfrm>
            <a:off x="198032" y="1343258"/>
            <a:ext cx="12141300" cy="509700"/>
          </a:xfrm>
          <a:prstGeom prst="rect">
            <a:avLst/>
          </a:prstGeom>
          <a:noFill/>
          <a:ln>
            <a:noFill/>
          </a:ln>
        </p:spPr>
        <p:txBody>
          <a:bodyPr spcFirstLastPara="1" wrap="square" lIns="0" tIns="0" rIns="0" bIns="0" anchor="ctr" anchorCtr="0">
            <a:noAutofit/>
          </a:bodyPr>
          <a:lstStyle/>
          <a:p>
            <a:pPr marL="432898" marR="0" lvl="0" indent="-380999" algn="l" rtl="0">
              <a:lnSpc>
                <a:spcPct val="115000"/>
              </a:lnSpc>
              <a:spcBef>
                <a:spcPts val="0"/>
              </a:spcBef>
              <a:spcAft>
                <a:spcPts val="0"/>
              </a:spcAft>
              <a:buClr>
                <a:schemeClr val="lt2"/>
              </a:buClr>
              <a:buSzPts val="3000"/>
              <a:buFont typeface="Arial"/>
              <a:buChar char="📎"/>
            </a:pPr>
            <a:r>
              <a:rPr lang="zh-CN" altLang="en-US" sz="2600" b="1" dirty="0">
                <a:solidFill>
                  <a:schemeClr val="lt2"/>
                </a:solidFill>
                <a:latin typeface="Calibri"/>
                <a:ea typeface="Calibri"/>
                <a:cs typeface="Calibri"/>
                <a:sym typeface="Calibri"/>
              </a:rPr>
              <a:t> </a:t>
            </a:r>
            <a:r>
              <a:rPr lang="en-US" sz="2600" b="1" dirty="0">
                <a:solidFill>
                  <a:schemeClr val="lt2"/>
                </a:solidFill>
                <a:latin typeface="Calibri"/>
                <a:ea typeface="Calibri"/>
                <a:cs typeface="Calibri"/>
                <a:sym typeface="Calibri"/>
              </a:rPr>
              <a:t>A system for stock information displaying and selection recommendation!</a:t>
            </a:r>
            <a:endParaRPr sz="2600" dirty="0"/>
          </a:p>
        </p:txBody>
      </p:sp>
    </p:spTree>
    <p:extLst>
      <p:ext uri="{BB962C8B-B14F-4D97-AF65-F5344CB8AC3E}">
        <p14:creationId xmlns:p14="http://schemas.microsoft.com/office/powerpoint/2010/main" val="2412972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fill="hold"/>
                                        <p:tgtEl>
                                          <p:spTgt spid="42"/>
                                        </p:tgtEl>
                                        <p:attrNameLst>
                                          <p:attrName>ppt_x</p:attrName>
                                        </p:attrNameLst>
                                      </p:cBhvr>
                                      <p:tavLst>
                                        <p:tav tm="0">
                                          <p:val>
                                            <p:strVal val="#ppt_x"/>
                                          </p:val>
                                        </p:tav>
                                        <p:tav tm="100000">
                                          <p:val>
                                            <p:strVal val="#ppt_x"/>
                                          </p:val>
                                        </p:tav>
                                      </p:tavLst>
                                    </p:anim>
                                    <p:anim calcmode="lin" valueType="num">
                                      <p:cBhvr additive="base">
                                        <p:cTn id="8" dur="10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4" grpId="0" animBg="1"/>
      <p:bldP spid="42"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1121921"/>
            <a:ext cx="103667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770245" y="4727"/>
            <a:ext cx="420992" cy="369332"/>
          </a:xfrm>
          <a:prstGeom prst="rect">
            <a:avLst/>
          </a:prstGeom>
          <a:noFill/>
        </p:spPr>
        <p:txBody>
          <a:bodyPr wrap="square" rtlCol="0">
            <a:spAutoFit/>
          </a:bodyPr>
          <a:lstStyle/>
          <a:p>
            <a:r>
              <a:rPr kumimoji="1" lang="en-US" altLang="zh-CN" dirty="0"/>
              <a:t>16</a:t>
            </a:r>
            <a:endParaRPr kumimoji="1" lang="zh-CN" altLang="en-US" dirty="0"/>
          </a:p>
        </p:txBody>
      </p:sp>
      <p:sp>
        <p:nvSpPr>
          <p:cNvPr id="14" name="文本框 13">
            <a:extLst>
              <a:ext uri="{FF2B5EF4-FFF2-40B4-BE49-F238E27FC236}">
                <a16:creationId xmlns:a16="http://schemas.microsoft.com/office/drawing/2014/main" id="{5BE78F1E-8EC8-AA41-A6C8-37C0E8BA526B}"/>
              </a:ext>
            </a:extLst>
          </p:cNvPr>
          <p:cNvSpPr txBox="1"/>
          <p:nvPr/>
        </p:nvSpPr>
        <p:spPr>
          <a:xfrm>
            <a:off x="383060" y="302973"/>
            <a:ext cx="10501146" cy="769441"/>
          </a:xfrm>
          <a:prstGeom prst="rect">
            <a:avLst/>
          </a:prstGeom>
          <a:noFill/>
        </p:spPr>
        <p:txBody>
          <a:bodyPr wrap="square" rtlCol="0">
            <a:spAutoFit/>
          </a:bodyPr>
          <a:lstStyle/>
          <a:p>
            <a:pPr lvl="0"/>
            <a:r>
              <a:rPr lang="en-US" altLang="zh-CN" sz="4400" dirty="0">
                <a:solidFill>
                  <a:schemeClr val="lt1"/>
                </a:solidFill>
              </a:rPr>
              <a:t>How can we make money?</a:t>
            </a:r>
            <a:endParaRPr lang="en-US" altLang="zh-CN" sz="4400" dirty="0">
              <a:solidFill>
                <a:schemeClr val="lt1"/>
              </a:solidFill>
              <a:latin typeface="Arial"/>
              <a:ea typeface="Arial"/>
              <a:cs typeface="Arial"/>
              <a:sym typeface="Arial"/>
            </a:endParaRPr>
          </a:p>
        </p:txBody>
      </p:sp>
      <p:sp>
        <p:nvSpPr>
          <p:cNvPr id="7" name="文本框 6">
            <a:extLst>
              <a:ext uri="{FF2B5EF4-FFF2-40B4-BE49-F238E27FC236}">
                <a16:creationId xmlns:a16="http://schemas.microsoft.com/office/drawing/2014/main" id="{90329908-181C-4846-A8C9-ED9B68DAF16E}"/>
              </a:ext>
            </a:extLst>
          </p:cNvPr>
          <p:cNvSpPr txBox="1"/>
          <p:nvPr/>
        </p:nvSpPr>
        <p:spPr>
          <a:xfrm>
            <a:off x="-439838" y="2604304"/>
            <a:ext cx="184731" cy="369332"/>
          </a:xfrm>
          <a:prstGeom prst="rect">
            <a:avLst/>
          </a:prstGeom>
          <a:noFill/>
        </p:spPr>
        <p:txBody>
          <a:bodyPr wrap="none" rtlCol="0">
            <a:spAutoFit/>
          </a:bodyPr>
          <a:lstStyle/>
          <a:p>
            <a:endParaRPr kumimoji="1" lang="zh-CN" altLang="en-US"/>
          </a:p>
        </p:txBody>
      </p:sp>
      <p:sp>
        <p:nvSpPr>
          <p:cNvPr id="9" name="Google Shape;160;p17">
            <a:extLst>
              <a:ext uri="{FF2B5EF4-FFF2-40B4-BE49-F238E27FC236}">
                <a16:creationId xmlns:a16="http://schemas.microsoft.com/office/drawing/2014/main" id="{7F65CF29-C50A-9243-9AC3-F29949B2A285}"/>
              </a:ext>
            </a:extLst>
          </p:cNvPr>
          <p:cNvSpPr txBox="1">
            <a:spLocks/>
          </p:cNvSpPr>
          <p:nvPr/>
        </p:nvSpPr>
        <p:spPr>
          <a:xfrm>
            <a:off x="6470249" y="1468645"/>
            <a:ext cx="5299996" cy="445121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lnSpc>
                <a:spcPct val="150000"/>
              </a:lnSpc>
              <a:spcBef>
                <a:spcPts val="0"/>
              </a:spcBef>
              <a:buSzPts val="1400"/>
              <a:buFont typeface="Wingdings" pitchFamily="2" charset="2"/>
              <a:buChar char="l"/>
            </a:pPr>
            <a:r>
              <a:rPr lang="en" altLang="zh-CN" sz="1600" dirty="0">
                <a:solidFill>
                  <a:schemeClr val="bg1"/>
                </a:solidFill>
              </a:rPr>
              <a:t>Optimize investment strategies on stocks investment</a:t>
            </a:r>
          </a:p>
          <a:p>
            <a:pPr marL="457200" indent="-317500">
              <a:lnSpc>
                <a:spcPct val="150000"/>
              </a:lnSpc>
              <a:spcBef>
                <a:spcPts val="0"/>
              </a:spcBef>
              <a:buSzPts val="1400"/>
              <a:buFont typeface="Wingdings" pitchFamily="2" charset="2"/>
              <a:buChar char="l"/>
            </a:pPr>
            <a:endParaRPr lang="en" altLang="zh-CN" sz="1600" dirty="0">
              <a:solidFill>
                <a:schemeClr val="bg1"/>
              </a:solidFill>
            </a:endParaRPr>
          </a:p>
          <a:p>
            <a:pPr marL="457200" indent="-317500">
              <a:lnSpc>
                <a:spcPct val="150000"/>
              </a:lnSpc>
              <a:spcBef>
                <a:spcPts val="0"/>
              </a:spcBef>
              <a:buSzPts val="1400"/>
              <a:buFont typeface="Wingdings" pitchFamily="2" charset="2"/>
              <a:buChar char="l"/>
            </a:pPr>
            <a:r>
              <a:rPr lang="en" altLang="zh-CN" sz="1600" dirty="0">
                <a:solidFill>
                  <a:schemeClr val="bg1"/>
                </a:solidFill>
              </a:rPr>
              <a:t>Increase the annualized rate of return on stocks investment</a:t>
            </a:r>
          </a:p>
          <a:p>
            <a:pPr marL="457200" indent="-317500">
              <a:lnSpc>
                <a:spcPct val="150000"/>
              </a:lnSpc>
              <a:spcBef>
                <a:spcPts val="0"/>
              </a:spcBef>
              <a:buSzPts val="1400"/>
              <a:buFont typeface="Wingdings" pitchFamily="2" charset="2"/>
              <a:buChar char="l"/>
            </a:pPr>
            <a:endParaRPr lang="en" sz="1600" dirty="0">
              <a:solidFill>
                <a:schemeClr val="bg1"/>
              </a:solidFill>
            </a:endParaRPr>
          </a:p>
          <a:p>
            <a:pPr marL="457200" indent="-304800">
              <a:lnSpc>
                <a:spcPct val="115000"/>
              </a:lnSpc>
              <a:spcBef>
                <a:spcPts val="0"/>
              </a:spcBef>
              <a:buSzPts val="1200"/>
              <a:buFont typeface="Wingdings" pitchFamily="2" charset="2"/>
              <a:buChar char="l"/>
            </a:pPr>
            <a:r>
              <a:rPr lang="en" altLang="zh-CN" sz="1600" dirty="0">
                <a:solidFill>
                  <a:schemeClr val="bg1"/>
                </a:solidFill>
              </a:rPr>
              <a:t>Fit the needs and requirements of personal stocks investors</a:t>
            </a:r>
          </a:p>
          <a:p>
            <a:pPr marL="457200" indent="-304800">
              <a:lnSpc>
                <a:spcPct val="115000"/>
              </a:lnSpc>
              <a:spcBef>
                <a:spcPts val="0"/>
              </a:spcBef>
              <a:buSzPts val="1200"/>
              <a:buFont typeface="Wingdings" pitchFamily="2" charset="2"/>
              <a:buChar char="l"/>
            </a:pPr>
            <a:endParaRPr lang="en" altLang="zh-CN" sz="1600" dirty="0">
              <a:solidFill>
                <a:schemeClr val="bg1"/>
              </a:solidFill>
            </a:endParaRPr>
          </a:p>
          <a:p>
            <a:pPr marL="457200" indent="-304800">
              <a:lnSpc>
                <a:spcPct val="115000"/>
              </a:lnSpc>
              <a:spcBef>
                <a:spcPts val="0"/>
              </a:spcBef>
              <a:buSzPts val="1200"/>
              <a:buFont typeface="Wingdings" pitchFamily="2" charset="2"/>
              <a:buChar char="l"/>
            </a:pPr>
            <a:r>
              <a:rPr lang="en" altLang="zh-CN" sz="1600" dirty="0">
                <a:solidFill>
                  <a:schemeClr val="bg1"/>
                </a:solidFill>
              </a:rPr>
              <a:t>Provide users with paid subscription services</a:t>
            </a:r>
          </a:p>
          <a:p>
            <a:pPr marL="457200" indent="-304800">
              <a:lnSpc>
                <a:spcPct val="115000"/>
              </a:lnSpc>
              <a:spcBef>
                <a:spcPts val="0"/>
              </a:spcBef>
              <a:buSzPts val="1200"/>
              <a:buFont typeface="Wingdings" pitchFamily="2" charset="2"/>
              <a:buChar char="l"/>
            </a:pPr>
            <a:endParaRPr lang="en" sz="1600" dirty="0">
              <a:solidFill>
                <a:schemeClr val="bg1"/>
              </a:solidFill>
            </a:endParaRPr>
          </a:p>
          <a:p>
            <a:pPr marL="457200" indent="-317500">
              <a:lnSpc>
                <a:spcPct val="150000"/>
              </a:lnSpc>
              <a:buSzPts val="1400"/>
              <a:buFont typeface="Wingdings" pitchFamily="2" charset="2"/>
              <a:buChar char="l"/>
            </a:pPr>
            <a:r>
              <a:rPr lang="en" altLang="zh-CN" sz="1600" dirty="0">
                <a:solidFill>
                  <a:schemeClr val="bg1"/>
                </a:solidFill>
              </a:rPr>
              <a:t>Cooperate with quantitative trading companies and investment teams</a:t>
            </a:r>
            <a:endParaRPr lang="en" sz="1600" dirty="0">
              <a:solidFill>
                <a:schemeClr val="bg1"/>
              </a:solidFill>
            </a:endParaRPr>
          </a:p>
          <a:p>
            <a:pPr marL="1200150" indent="-285750">
              <a:spcBef>
                <a:spcPts val="1600"/>
              </a:spcBef>
              <a:buFont typeface="Wingdings" pitchFamily="2" charset="2"/>
              <a:buChar char="l"/>
            </a:pPr>
            <a:endParaRPr lang="en" sz="1600" dirty="0"/>
          </a:p>
          <a:p>
            <a:pPr marL="457200" indent="0">
              <a:spcBef>
                <a:spcPts val="1600"/>
              </a:spcBef>
              <a:spcAft>
                <a:spcPts val="1600"/>
              </a:spcAft>
              <a:buFont typeface="Arial" panose="020B0604020202020204" pitchFamily="34" charset="0"/>
              <a:buNone/>
            </a:pPr>
            <a:endParaRPr lang="en" sz="1200" dirty="0"/>
          </a:p>
        </p:txBody>
      </p:sp>
      <p:pic>
        <p:nvPicPr>
          <p:cNvPr id="3" name="图片 2">
            <a:extLst>
              <a:ext uri="{FF2B5EF4-FFF2-40B4-BE49-F238E27FC236}">
                <a16:creationId xmlns:a16="http://schemas.microsoft.com/office/drawing/2014/main" id="{C475F156-47F2-0B45-8FCF-14ADD9601C33}"/>
              </a:ext>
            </a:extLst>
          </p:cNvPr>
          <p:cNvPicPr>
            <a:picLocks noChangeAspect="1"/>
          </p:cNvPicPr>
          <p:nvPr/>
        </p:nvPicPr>
        <p:blipFill>
          <a:blip r:embed="rId2"/>
          <a:stretch>
            <a:fillRect/>
          </a:stretch>
        </p:blipFill>
        <p:spPr>
          <a:xfrm>
            <a:off x="421755" y="1468645"/>
            <a:ext cx="6019580" cy="4335849"/>
          </a:xfrm>
          <a:prstGeom prst="rect">
            <a:avLst/>
          </a:prstGeom>
        </p:spPr>
      </p:pic>
    </p:spTree>
    <p:extLst>
      <p:ext uri="{BB962C8B-B14F-4D97-AF65-F5344CB8AC3E}">
        <p14:creationId xmlns:p14="http://schemas.microsoft.com/office/powerpoint/2010/main" val="6410248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2185498" y="2183370"/>
            <a:ext cx="1641476" cy="1769715"/>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11500" dirty="0">
                <a:solidFill>
                  <a:schemeClr val="accent5">
                    <a:lumMod val="60000"/>
                    <a:lumOff val="40000"/>
                  </a:schemeClr>
                </a:solidFill>
                <a:latin typeface="Arial" panose="020B0604020202020204" pitchFamily="34" charset="0"/>
                <a:cs typeface="Arial" panose="020B0604020202020204" pitchFamily="34" charset="0"/>
              </a:rPr>
              <a:t>0</a:t>
            </a:r>
            <a:r>
              <a:rPr lang="en-US" altLang="zh-CN" sz="11500" dirty="0">
                <a:solidFill>
                  <a:schemeClr val="accent5">
                    <a:lumMod val="60000"/>
                    <a:lumOff val="40000"/>
                  </a:schemeClr>
                </a:solidFill>
                <a:latin typeface="Arial" panose="020B0604020202020204" pitchFamily="34" charset="0"/>
                <a:cs typeface="Arial" panose="020B0604020202020204" pitchFamily="34" charset="0"/>
              </a:rPr>
              <a:t>4</a:t>
            </a:r>
            <a:endParaRPr kumimoji="0" lang="en-US" sz="11500" b="1" i="0" u="none" strike="noStrike" kern="1200" cap="none" spc="0" normalizeH="0" baseline="0" noProof="0" dirty="0">
              <a:ln>
                <a:noFill/>
              </a:ln>
              <a:solidFill>
                <a:schemeClr val="accent5">
                  <a:lumMod val="60000"/>
                  <a:lumOff val="40000"/>
                </a:schemeClr>
              </a:solidFill>
              <a:effectLst/>
              <a:uLnTx/>
              <a:uFillTx/>
              <a:latin typeface="Arial" panose="020B0604020202020204" pitchFamily="34" charset="0"/>
              <a:cs typeface="Arial" panose="020B0604020202020204" pitchFamily="34" charset="0"/>
            </a:endParaRPr>
          </a:p>
        </p:txBody>
      </p:sp>
      <p:sp>
        <p:nvSpPr>
          <p:cNvPr id="49" name="文本框 48"/>
          <p:cNvSpPr txBox="1"/>
          <p:nvPr/>
        </p:nvSpPr>
        <p:spPr>
          <a:xfrm>
            <a:off x="3960810" y="3156713"/>
            <a:ext cx="8516699" cy="769441"/>
          </a:xfrm>
          <a:prstGeom prst="rect">
            <a:avLst/>
          </a:prstGeom>
          <a:noFill/>
        </p:spPr>
        <p:txBody>
          <a:bodyPr wrap="square" rtlCol="0">
            <a:spAutoFit/>
          </a:bodyPr>
          <a:lstStyle/>
          <a:p>
            <a:r>
              <a:rPr lang="en-US" altLang="zh-CN" sz="4400" b="1" dirty="0">
                <a:solidFill>
                  <a:schemeClr val="bg1"/>
                </a:solidFill>
                <a:latin typeface="Arial" charset="0"/>
                <a:ea typeface="Arial" charset="0"/>
                <a:cs typeface="Arial" charset="0"/>
              </a:rPr>
              <a:t>Project</a:t>
            </a:r>
            <a:r>
              <a:rPr lang="zh-CN" altLang="en-US" sz="4400" b="1" dirty="0">
                <a:solidFill>
                  <a:schemeClr val="bg1"/>
                </a:solidFill>
                <a:latin typeface="Arial" charset="0"/>
                <a:ea typeface="Arial" charset="0"/>
                <a:cs typeface="Arial" charset="0"/>
              </a:rPr>
              <a:t> </a:t>
            </a:r>
            <a:r>
              <a:rPr lang="en-US" altLang="zh-CN" sz="4400" b="1" dirty="0">
                <a:solidFill>
                  <a:schemeClr val="bg1"/>
                </a:solidFill>
                <a:latin typeface="Arial" charset="0"/>
                <a:ea typeface="Arial" charset="0"/>
                <a:cs typeface="Arial" charset="0"/>
              </a:rPr>
              <a:t>Vision</a:t>
            </a:r>
            <a:endParaRPr lang="zh-CN" altLang="en-US" sz="4400" b="1" dirty="0">
              <a:solidFill>
                <a:schemeClr val="bg1"/>
              </a:solidFill>
              <a:latin typeface="Arial" charset="0"/>
              <a:ea typeface="Arial" charset="0"/>
              <a:cs typeface="Arial" charset="0"/>
            </a:endParaRPr>
          </a:p>
        </p:txBody>
      </p:sp>
      <p:sp>
        <p:nvSpPr>
          <p:cNvPr id="50" name="文本框 49"/>
          <p:cNvSpPr txBox="1"/>
          <p:nvPr/>
        </p:nvSpPr>
        <p:spPr>
          <a:xfrm>
            <a:off x="3960811" y="2483453"/>
            <a:ext cx="2371134" cy="584775"/>
          </a:xfrm>
          <a:prstGeom prst="rect">
            <a:avLst/>
          </a:prstGeom>
          <a:noFill/>
        </p:spPr>
        <p:txBody>
          <a:bodyPr wrap="square"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3200" dirty="0">
                <a:latin typeface="Arial" panose="020B0604020202020204" pitchFamily="34" charset="0"/>
                <a:cs typeface="Arial" panose="020B0604020202020204" pitchFamily="34" charset="0"/>
              </a:rPr>
              <a:t>Part Three</a:t>
            </a:r>
            <a:endParaRPr lang="zh-CN" altLang="en-US" sz="3200" dirty="0">
              <a:latin typeface="Arial" panose="020B0604020202020204" pitchFamily="34" charset="0"/>
              <a:cs typeface="Arial" panose="020B0604020202020204" pitchFamily="34" charset="0"/>
            </a:endParaRPr>
          </a:p>
        </p:txBody>
      </p:sp>
      <p:cxnSp>
        <p:nvCxnSpPr>
          <p:cNvPr id="71" name="Straight Connector 13"/>
          <p:cNvCxnSpPr/>
          <p:nvPr/>
        </p:nvCxnSpPr>
        <p:spPr>
          <a:xfrm flipH="1">
            <a:off x="0" y="4110074"/>
            <a:ext cx="6331945" cy="0"/>
          </a:xfrm>
          <a:prstGeom prst="line">
            <a:avLst/>
          </a:prstGeom>
          <a:ln w="38100" cap="sq">
            <a:solidFill>
              <a:schemeClr val="accent5">
                <a:lumMod val="60000"/>
                <a:lumOff val="4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770245" y="4727"/>
            <a:ext cx="420992" cy="369332"/>
          </a:xfrm>
          <a:prstGeom prst="rect">
            <a:avLst/>
          </a:prstGeom>
          <a:noFill/>
        </p:spPr>
        <p:txBody>
          <a:bodyPr wrap="square" rtlCol="0">
            <a:spAutoFit/>
          </a:bodyPr>
          <a:lstStyle/>
          <a:p>
            <a:r>
              <a:rPr kumimoji="1" lang="en-US" altLang="zh-CN" dirty="0"/>
              <a:t>17</a:t>
            </a:r>
            <a:endParaRPr kumimoji="1" lang="zh-CN" altLang="en-US" dirty="0"/>
          </a:p>
        </p:txBody>
      </p:sp>
    </p:spTree>
    <p:extLst>
      <p:ext uri="{BB962C8B-B14F-4D97-AF65-F5344CB8AC3E}">
        <p14:creationId xmlns:p14="http://schemas.microsoft.com/office/powerpoint/2010/main" val="1812442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6babd957df_0_60"/>
          <p:cNvSpPr txBox="1"/>
          <p:nvPr/>
        </p:nvSpPr>
        <p:spPr>
          <a:xfrm>
            <a:off x="11770245" y="4727"/>
            <a:ext cx="420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1</a:t>
            </a:r>
            <a:r>
              <a:rPr lang="en-US" altLang="zh-CN" sz="1800" dirty="0">
                <a:solidFill>
                  <a:schemeClr val="dk1"/>
                </a:solidFill>
                <a:latin typeface="Calibri"/>
                <a:ea typeface="Calibri"/>
                <a:cs typeface="Calibri"/>
                <a:sym typeface="Calibri"/>
              </a:rPr>
              <a:t>8</a:t>
            </a:r>
            <a:endParaRPr sz="1800" dirty="0">
              <a:solidFill>
                <a:schemeClr val="dk1"/>
              </a:solidFill>
              <a:latin typeface="Calibri"/>
              <a:ea typeface="Calibri"/>
              <a:cs typeface="Calibri"/>
              <a:sym typeface="Calibri"/>
            </a:endParaRPr>
          </a:p>
        </p:txBody>
      </p:sp>
      <p:cxnSp>
        <p:nvCxnSpPr>
          <p:cNvPr id="222" name="Google Shape;222;g6babd957df_0_60"/>
          <p:cNvCxnSpPr/>
          <p:nvPr/>
        </p:nvCxnSpPr>
        <p:spPr>
          <a:xfrm>
            <a:off x="0" y="1121921"/>
            <a:ext cx="10366800" cy="0"/>
          </a:xfrm>
          <a:prstGeom prst="straightConnector1">
            <a:avLst/>
          </a:prstGeom>
          <a:noFill/>
          <a:ln w="9525" cap="flat" cmpd="sng">
            <a:solidFill>
              <a:schemeClr val="lt1"/>
            </a:solidFill>
            <a:prstDash val="solid"/>
            <a:miter lim="800000"/>
            <a:headEnd type="none" w="sm" len="sm"/>
            <a:tailEnd type="none" w="sm" len="sm"/>
          </a:ln>
        </p:spPr>
      </p:cxnSp>
      <p:sp>
        <p:nvSpPr>
          <p:cNvPr id="223" name="Google Shape;223;g6babd957df_0_60"/>
          <p:cNvSpPr txBox="1"/>
          <p:nvPr/>
        </p:nvSpPr>
        <p:spPr>
          <a:xfrm>
            <a:off x="383060" y="302973"/>
            <a:ext cx="105012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dirty="0">
                <a:solidFill>
                  <a:schemeClr val="lt1"/>
                </a:solidFill>
              </a:rPr>
              <a:t>Overview</a:t>
            </a:r>
            <a:r>
              <a:rPr lang="zh-CN" altLang="en-US" sz="4400" dirty="0">
                <a:solidFill>
                  <a:schemeClr val="lt1"/>
                </a:solidFill>
              </a:rPr>
              <a:t> </a:t>
            </a:r>
            <a:r>
              <a:rPr lang="en-US" altLang="zh-CN" sz="4400" dirty="0">
                <a:solidFill>
                  <a:schemeClr val="lt1"/>
                </a:solidFill>
              </a:rPr>
              <a:t>of</a:t>
            </a:r>
            <a:r>
              <a:rPr lang="zh-CN" altLang="en-US" sz="4400" dirty="0">
                <a:solidFill>
                  <a:schemeClr val="lt1"/>
                </a:solidFill>
              </a:rPr>
              <a:t> </a:t>
            </a:r>
            <a:r>
              <a:rPr lang="en-US" altLang="zh-CN" sz="4400" dirty="0">
                <a:solidFill>
                  <a:schemeClr val="lt1"/>
                </a:solidFill>
              </a:rPr>
              <a:t>the</a:t>
            </a:r>
            <a:r>
              <a:rPr lang="zh-CN" altLang="en-US" sz="4400" dirty="0">
                <a:solidFill>
                  <a:schemeClr val="lt1"/>
                </a:solidFill>
              </a:rPr>
              <a:t> </a:t>
            </a:r>
            <a:r>
              <a:rPr lang="en-US" altLang="zh-CN" sz="4400" dirty="0">
                <a:solidFill>
                  <a:schemeClr val="lt1"/>
                </a:solidFill>
              </a:rPr>
              <a:t>Project</a:t>
            </a:r>
            <a:endParaRPr sz="4400" dirty="0">
              <a:solidFill>
                <a:schemeClr val="lt1"/>
              </a:solidFill>
              <a:latin typeface="Arial"/>
              <a:ea typeface="Arial"/>
              <a:cs typeface="Arial"/>
              <a:sym typeface="Arial"/>
            </a:endParaRPr>
          </a:p>
        </p:txBody>
      </p:sp>
      <p:pic>
        <p:nvPicPr>
          <p:cNvPr id="224" name="Google Shape;224;g6babd957df_0_60"/>
          <p:cNvPicPr preferRelativeResize="0"/>
          <p:nvPr/>
        </p:nvPicPr>
        <p:blipFill>
          <a:blip r:embed="rId3">
            <a:alphaModFix/>
          </a:blip>
          <a:stretch>
            <a:fillRect/>
          </a:stretch>
        </p:blipFill>
        <p:spPr>
          <a:xfrm>
            <a:off x="1649650" y="1534250"/>
            <a:ext cx="8892711" cy="4852826"/>
          </a:xfrm>
          <a:prstGeom prst="rect">
            <a:avLst/>
          </a:prstGeom>
          <a:noFill/>
          <a:ln>
            <a:noFill/>
          </a:ln>
        </p:spPr>
      </p:pic>
    </p:spTree>
    <p:extLst>
      <p:ext uri="{BB962C8B-B14F-4D97-AF65-F5344CB8AC3E}">
        <p14:creationId xmlns:p14="http://schemas.microsoft.com/office/powerpoint/2010/main" val="350659977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0"/>
          <p:cNvSpPr txBox="1"/>
          <p:nvPr/>
        </p:nvSpPr>
        <p:spPr>
          <a:xfrm>
            <a:off x="11770245" y="4727"/>
            <a:ext cx="420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sz="1800" dirty="0">
                <a:solidFill>
                  <a:schemeClr val="dk1"/>
                </a:solidFill>
                <a:latin typeface="Calibri"/>
                <a:ea typeface="Calibri"/>
                <a:cs typeface="Calibri"/>
                <a:sym typeface="Calibri"/>
              </a:rPr>
              <a:t>1</a:t>
            </a:r>
            <a:r>
              <a:rPr lang="en-US" sz="1800" dirty="0">
                <a:solidFill>
                  <a:schemeClr val="dk1"/>
                </a:solidFill>
                <a:latin typeface="Calibri"/>
                <a:ea typeface="Calibri"/>
                <a:cs typeface="Calibri"/>
                <a:sym typeface="Calibri"/>
              </a:rPr>
              <a:t>9</a:t>
            </a:r>
            <a:endParaRPr sz="1800" dirty="0">
              <a:solidFill>
                <a:schemeClr val="dk1"/>
              </a:solidFill>
              <a:latin typeface="Calibri"/>
              <a:ea typeface="Calibri"/>
              <a:cs typeface="Calibri"/>
              <a:sym typeface="Calibri"/>
            </a:endParaRPr>
          </a:p>
        </p:txBody>
      </p:sp>
      <p:cxnSp>
        <p:nvCxnSpPr>
          <p:cNvPr id="230" name="Google Shape;230;p10"/>
          <p:cNvCxnSpPr/>
          <p:nvPr/>
        </p:nvCxnSpPr>
        <p:spPr>
          <a:xfrm>
            <a:off x="0" y="1121921"/>
            <a:ext cx="10366744" cy="0"/>
          </a:xfrm>
          <a:prstGeom prst="straightConnector1">
            <a:avLst/>
          </a:prstGeom>
          <a:noFill/>
          <a:ln w="9525" cap="flat" cmpd="sng">
            <a:solidFill>
              <a:schemeClr val="lt1"/>
            </a:solidFill>
            <a:prstDash val="solid"/>
            <a:miter lim="800000"/>
            <a:headEnd type="none" w="sm" len="sm"/>
            <a:tailEnd type="none" w="sm" len="sm"/>
          </a:ln>
        </p:spPr>
      </p:cxnSp>
      <p:sp>
        <p:nvSpPr>
          <p:cNvPr id="231" name="Google Shape;231;p10"/>
          <p:cNvSpPr txBox="1"/>
          <p:nvPr/>
        </p:nvSpPr>
        <p:spPr>
          <a:xfrm>
            <a:off x="383060" y="302973"/>
            <a:ext cx="1050114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chemeClr val="lt1"/>
                </a:solidFill>
                <a:latin typeface="Arial"/>
                <a:ea typeface="Arial"/>
                <a:cs typeface="Arial"/>
                <a:sym typeface="Arial"/>
              </a:rPr>
              <a:t>High-Level Architecture</a:t>
            </a:r>
            <a:endParaRPr sz="4400">
              <a:solidFill>
                <a:schemeClr val="lt1"/>
              </a:solidFill>
              <a:latin typeface="Arial"/>
              <a:ea typeface="Arial"/>
              <a:cs typeface="Arial"/>
              <a:sym typeface="Arial"/>
            </a:endParaRPr>
          </a:p>
        </p:txBody>
      </p:sp>
      <p:sp>
        <p:nvSpPr>
          <p:cNvPr id="232" name="Google Shape;232;p10"/>
          <p:cNvSpPr/>
          <p:nvPr/>
        </p:nvSpPr>
        <p:spPr>
          <a:xfrm>
            <a:off x="1527056" y="2811440"/>
            <a:ext cx="1186500" cy="1602300"/>
          </a:xfrm>
          <a:prstGeom prst="rect">
            <a:avLst/>
          </a:prstGeom>
          <a:solidFill>
            <a:srgbClr val="89D3AE"/>
          </a:solidFill>
          <a:ln w="19050" cap="flat" cmpd="sng">
            <a:solidFill>
              <a:srgbClr val="00B050"/>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600"/>
              <a:buFont typeface="Lato"/>
              <a:buNone/>
            </a:pPr>
            <a:r>
              <a:rPr lang="en-US" sz="1600">
                <a:solidFill>
                  <a:srgbClr val="434343"/>
                </a:solidFill>
                <a:latin typeface="Lato"/>
                <a:ea typeface="Lato"/>
                <a:cs typeface="Lato"/>
                <a:sym typeface="Lato"/>
              </a:rPr>
              <a:t>Database</a:t>
            </a:r>
            <a:endParaRPr sz="1600">
              <a:solidFill>
                <a:srgbClr val="434343"/>
              </a:solidFill>
              <a:latin typeface="Lato"/>
              <a:ea typeface="Lato"/>
              <a:cs typeface="Lato"/>
              <a:sym typeface="Lato"/>
            </a:endParaRPr>
          </a:p>
        </p:txBody>
      </p:sp>
      <p:sp>
        <p:nvSpPr>
          <p:cNvPr id="233" name="Google Shape;233;p10"/>
          <p:cNvSpPr/>
          <p:nvPr/>
        </p:nvSpPr>
        <p:spPr>
          <a:xfrm>
            <a:off x="2740060" y="3197673"/>
            <a:ext cx="2735700" cy="229500"/>
          </a:xfrm>
          <a:prstGeom prst="leftArrow">
            <a:avLst>
              <a:gd name="adj1" fmla="val 50000"/>
              <a:gd name="adj2" fmla="val 50000"/>
            </a:avLst>
          </a:prstGeom>
          <a:solidFill>
            <a:srgbClr val="00ABF0"/>
          </a:solidFill>
          <a:ln w="28575" cap="flat" cmpd="sng">
            <a:solidFill>
              <a:srgbClr val="00ABF0"/>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4" name="Google Shape;234;p10"/>
          <p:cNvSpPr/>
          <p:nvPr/>
        </p:nvSpPr>
        <p:spPr>
          <a:xfrm rot="-2532972">
            <a:off x="5781869" y="2436792"/>
            <a:ext cx="1528730" cy="201762"/>
          </a:xfrm>
          <a:prstGeom prst="leftArrow">
            <a:avLst>
              <a:gd name="adj1" fmla="val 50000"/>
              <a:gd name="adj2" fmla="val 50000"/>
            </a:avLst>
          </a:prstGeom>
          <a:solidFill>
            <a:srgbClr val="00ABF0"/>
          </a:solidFill>
          <a:ln w="28575" cap="flat" cmpd="sng">
            <a:solidFill>
              <a:srgbClr val="00ABF0"/>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5" name="Google Shape;235;p10"/>
          <p:cNvSpPr/>
          <p:nvPr/>
        </p:nvSpPr>
        <p:spPr>
          <a:xfrm>
            <a:off x="6939281" y="1619631"/>
            <a:ext cx="1386900" cy="785400"/>
          </a:xfrm>
          <a:prstGeom prst="roundRect">
            <a:avLst>
              <a:gd name="adj" fmla="val 16667"/>
            </a:avLst>
          </a:prstGeom>
          <a:solidFill>
            <a:srgbClr val="89D3AE"/>
          </a:solidFill>
          <a:ln w="19050" cap="flat" cmpd="sng">
            <a:solidFill>
              <a:srgbClr val="00B050"/>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600"/>
              <a:buFont typeface="Lato"/>
              <a:buNone/>
            </a:pPr>
            <a:r>
              <a:rPr lang="en-US" sz="1600">
                <a:solidFill>
                  <a:srgbClr val="434343"/>
                </a:solidFill>
                <a:latin typeface="Lato"/>
                <a:ea typeface="Lato"/>
                <a:cs typeface="Lato"/>
                <a:sym typeface="Lato"/>
              </a:rPr>
              <a:t>Stocks Data</a:t>
            </a:r>
            <a:endParaRPr sz="1600">
              <a:solidFill>
                <a:srgbClr val="434343"/>
              </a:solidFill>
              <a:latin typeface="Lato"/>
              <a:ea typeface="Lato"/>
              <a:cs typeface="Lato"/>
              <a:sym typeface="Lato"/>
            </a:endParaRPr>
          </a:p>
          <a:p>
            <a:pPr marL="0" marR="0" lvl="0" indent="0" algn="ctr" rtl="0">
              <a:lnSpc>
                <a:spcPct val="100000"/>
              </a:lnSpc>
              <a:spcBef>
                <a:spcPts val="0"/>
              </a:spcBef>
              <a:spcAft>
                <a:spcPts val="0"/>
              </a:spcAft>
              <a:buClr>
                <a:srgbClr val="434343"/>
              </a:buClr>
              <a:buSzPts val="1600"/>
              <a:buFont typeface="Lato"/>
              <a:buNone/>
            </a:pPr>
            <a:r>
              <a:rPr lang="en-US" sz="1600">
                <a:solidFill>
                  <a:srgbClr val="434343"/>
                </a:solidFill>
                <a:latin typeface="Lato"/>
                <a:ea typeface="Lato"/>
                <a:cs typeface="Lato"/>
                <a:sym typeface="Lato"/>
              </a:rPr>
              <a:t>Source</a:t>
            </a:r>
            <a:endParaRPr sz="1800">
              <a:solidFill>
                <a:srgbClr val="FFFFFF"/>
              </a:solidFill>
              <a:latin typeface="Calibri"/>
              <a:ea typeface="Calibri"/>
              <a:cs typeface="Calibri"/>
              <a:sym typeface="Calibri"/>
            </a:endParaRPr>
          </a:p>
        </p:txBody>
      </p:sp>
      <p:sp>
        <p:nvSpPr>
          <p:cNvPr id="236" name="Google Shape;236;p10"/>
          <p:cNvSpPr/>
          <p:nvPr/>
        </p:nvSpPr>
        <p:spPr>
          <a:xfrm rot="3308301">
            <a:off x="5988881" y="4997056"/>
            <a:ext cx="1717295" cy="230360"/>
          </a:xfrm>
          <a:prstGeom prst="leftArrow">
            <a:avLst>
              <a:gd name="adj1" fmla="val 50000"/>
              <a:gd name="adj2" fmla="val 50000"/>
            </a:avLst>
          </a:prstGeom>
          <a:solidFill>
            <a:srgbClr val="00ABF0"/>
          </a:solidFill>
          <a:ln w="28575" cap="flat" cmpd="sng">
            <a:solidFill>
              <a:srgbClr val="00ABF0"/>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 name="Google Shape;237;p10"/>
          <p:cNvSpPr/>
          <p:nvPr/>
        </p:nvSpPr>
        <p:spPr>
          <a:xfrm>
            <a:off x="6939281" y="5625324"/>
            <a:ext cx="1386900" cy="785400"/>
          </a:xfrm>
          <a:prstGeom prst="roundRect">
            <a:avLst>
              <a:gd name="adj" fmla="val 16667"/>
            </a:avLst>
          </a:prstGeom>
          <a:solidFill>
            <a:srgbClr val="89D3AE"/>
          </a:solidFill>
          <a:ln w="19050" cap="flat" cmpd="sng">
            <a:solidFill>
              <a:srgbClr val="00B050"/>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600"/>
              <a:buFont typeface="Lato"/>
              <a:buNone/>
            </a:pPr>
            <a:r>
              <a:rPr lang="en-US" sz="1600">
                <a:solidFill>
                  <a:srgbClr val="434343"/>
                </a:solidFill>
                <a:latin typeface="Lato"/>
                <a:ea typeface="Lato"/>
                <a:cs typeface="Lato"/>
                <a:sym typeface="Lato"/>
              </a:rPr>
              <a:t>Information</a:t>
            </a:r>
            <a:endParaRPr sz="1600">
              <a:solidFill>
                <a:srgbClr val="434343"/>
              </a:solidFill>
              <a:latin typeface="Lato"/>
              <a:ea typeface="Lato"/>
              <a:cs typeface="Lato"/>
              <a:sym typeface="Lato"/>
            </a:endParaRPr>
          </a:p>
          <a:p>
            <a:pPr marL="0" marR="0" lvl="0" indent="0" algn="ctr" rtl="0">
              <a:lnSpc>
                <a:spcPct val="100000"/>
              </a:lnSpc>
              <a:spcBef>
                <a:spcPts val="0"/>
              </a:spcBef>
              <a:spcAft>
                <a:spcPts val="0"/>
              </a:spcAft>
              <a:buClr>
                <a:srgbClr val="434343"/>
              </a:buClr>
              <a:buSzPts val="1600"/>
              <a:buFont typeface="Lato"/>
              <a:buNone/>
            </a:pPr>
            <a:r>
              <a:rPr lang="en-US" sz="1600">
                <a:solidFill>
                  <a:srgbClr val="434343"/>
                </a:solidFill>
                <a:latin typeface="Lato"/>
                <a:ea typeface="Lato"/>
                <a:cs typeface="Lato"/>
                <a:sym typeface="Lato"/>
              </a:rPr>
              <a:t>Source</a:t>
            </a:r>
            <a:endParaRPr sz="1600">
              <a:solidFill>
                <a:srgbClr val="434343"/>
              </a:solidFill>
              <a:latin typeface="Lato"/>
              <a:ea typeface="Lato"/>
              <a:cs typeface="Lato"/>
              <a:sym typeface="Lato"/>
            </a:endParaRPr>
          </a:p>
          <a:p>
            <a:pPr marL="0" marR="0" lvl="0" indent="0" algn="ctr" rtl="0">
              <a:lnSpc>
                <a:spcPct val="100000"/>
              </a:lnSpc>
              <a:spcBef>
                <a:spcPts val="0"/>
              </a:spcBef>
              <a:spcAft>
                <a:spcPts val="0"/>
              </a:spcAft>
              <a:buClr>
                <a:srgbClr val="434343"/>
              </a:buClr>
              <a:buSzPts val="1600"/>
              <a:buFont typeface="Lato"/>
              <a:buNone/>
            </a:pPr>
            <a:r>
              <a:rPr lang="en-US" sz="1600">
                <a:solidFill>
                  <a:srgbClr val="434343"/>
                </a:solidFill>
                <a:latin typeface="Lato"/>
                <a:ea typeface="Lato"/>
                <a:cs typeface="Lato"/>
                <a:sym typeface="Lato"/>
              </a:rPr>
              <a:t>(Google)</a:t>
            </a:r>
            <a:endParaRPr sz="1600">
              <a:solidFill>
                <a:srgbClr val="434343"/>
              </a:solidFill>
              <a:latin typeface="Lato"/>
              <a:ea typeface="Lato"/>
              <a:cs typeface="Lato"/>
              <a:sym typeface="Lato"/>
            </a:endParaRPr>
          </a:p>
        </p:txBody>
      </p:sp>
      <p:sp>
        <p:nvSpPr>
          <p:cNvPr id="238" name="Google Shape;238;p10"/>
          <p:cNvSpPr/>
          <p:nvPr/>
        </p:nvSpPr>
        <p:spPr>
          <a:xfrm rot="10800000">
            <a:off x="6687796" y="3365423"/>
            <a:ext cx="2719500" cy="201600"/>
          </a:xfrm>
          <a:prstGeom prst="leftArrow">
            <a:avLst>
              <a:gd name="adj1" fmla="val 50000"/>
              <a:gd name="adj2" fmla="val 50000"/>
            </a:avLst>
          </a:prstGeom>
          <a:solidFill>
            <a:srgbClr val="00ABF0"/>
          </a:solidFill>
          <a:ln w="28575" cap="flat" cmpd="sng">
            <a:solidFill>
              <a:srgbClr val="00ABF0"/>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 name="Google Shape;239;p10"/>
          <p:cNvSpPr/>
          <p:nvPr/>
        </p:nvSpPr>
        <p:spPr>
          <a:xfrm>
            <a:off x="9468105" y="2792544"/>
            <a:ext cx="1186500" cy="1602300"/>
          </a:xfrm>
          <a:prstGeom prst="roundRect">
            <a:avLst>
              <a:gd name="adj" fmla="val 16667"/>
            </a:avLst>
          </a:prstGeom>
          <a:solidFill>
            <a:srgbClr val="89D3AE"/>
          </a:solidFill>
          <a:ln w="19050" cap="flat" cmpd="sng">
            <a:solidFill>
              <a:srgbClr val="00B050"/>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34343"/>
              </a:buClr>
              <a:buSzPts val="1600"/>
              <a:buFont typeface="Lato"/>
              <a:buNone/>
            </a:pPr>
            <a:r>
              <a:rPr lang="en-US" sz="1600">
                <a:solidFill>
                  <a:srgbClr val="434343"/>
                </a:solidFill>
                <a:latin typeface="Lato"/>
                <a:ea typeface="Lato"/>
                <a:cs typeface="Lato"/>
                <a:sym typeface="Lato"/>
              </a:rPr>
              <a:t>User</a:t>
            </a:r>
            <a:endParaRPr sz="1600">
              <a:solidFill>
                <a:srgbClr val="434343"/>
              </a:solidFill>
              <a:latin typeface="Lato"/>
              <a:ea typeface="Lato"/>
              <a:cs typeface="Lato"/>
              <a:sym typeface="Lato"/>
            </a:endParaRPr>
          </a:p>
          <a:p>
            <a:pPr marL="0" marR="0" lvl="0" indent="0" algn="ctr" rtl="0">
              <a:lnSpc>
                <a:spcPct val="100000"/>
              </a:lnSpc>
              <a:spcBef>
                <a:spcPts val="0"/>
              </a:spcBef>
              <a:spcAft>
                <a:spcPts val="0"/>
              </a:spcAft>
              <a:buClr>
                <a:srgbClr val="434343"/>
              </a:buClr>
              <a:buSzPts val="1600"/>
              <a:buFont typeface="Lato"/>
              <a:buNone/>
            </a:pPr>
            <a:r>
              <a:rPr lang="en-US" sz="1600">
                <a:solidFill>
                  <a:srgbClr val="434343"/>
                </a:solidFill>
                <a:latin typeface="Lato"/>
                <a:ea typeface="Lato"/>
                <a:cs typeface="Lato"/>
                <a:sym typeface="Lato"/>
              </a:rPr>
              <a:t>Interface</a:t>
            </a:r>
            <a:endParaRPr sz="1800">
              <a:solidFill>
                <a:srgbClr val="FFFFFF"/>
              </a:solidFill>
              <a:latin typeface="Calibri"/>
              <a:ea typeface="Calibri"/>
              <a:cs typeface="Calibri"/>
              <a:sym typeface="Calibri"/>
            </a:endParaRPr>
          </a:p>
        </p:txBody>
      </p:sp>
      <p:sp>
        <p:nvSpPr>
          <p:cNvPr id="240" name="Google Shape;240;p10"/>
          <p:cNvSpPr/>
          <p:nvPr/>
        </p:nvSpPr>
        <p:spPr>
          <a:xfrm rot="5400000">
            <a:off x="5293932" y="3169038"/>
            <a:ext cx="1602300" cy="1186500"/>
          </a:xfrm>
          <a:prstGeom prst="trapezoid">
            <a:avLst>
              <a:gd name="adj" fmla="val 25000"/>
            </a:avLst>
          </a:prstGeom>
          <a:solidFill>
            <a:srgbClr val="89D3AE"/>
          </a:solidFill>
          <a:ln w="19050" cap="flat" cmpd="sng">
            <a:solidFill>
              <a:srgbClr val="00B050"/>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1" name="Google Shape;241;p10"/>
          <p:cNvSpPr txBox="1"/>
          <p:nvPr/>
        </p:nvSpPr>
        <p:spPr>
          <a:xfrm>
            <a:off x="5388341" y="3342548"/>
            <a:ext cx="1360800" cy="78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434343"/>
                </a:solidFill>
                <a:latin typeface="Lato"/>
                <a:ea typeface="Lato"/>
                <a:cs typeface="Lato"/>
                <a:sym typeface="Lato"/>
              </a:rPr>
              <a:t>Information Processing Module</a:t>
            </a:r>
            <a:endParaRPr sz="1600">
              <a:solidFill>
                <a:srgbClr val="434343"/>
              </a:solidFill>
              <a:latin typeface="Lato"/>
              <a:ea typeface="Lato"/>
              <a:cs typeface="Lato"/>
              <a:sym typeface="Lato"/>
            </a:endParaRPr>
          </a:p>
        </p:txBody>
      </p:sp>
      <p:sp>
        <p:nvSpPr>
          <p:cNvPr id="242" name="Google Shape;242;p10"/>
          <p:cNvSpPr txBox="1"/>
          <p:nvPr/>
        </p:nvSpPr>
        <p:spPr>
          <a:xfrm>
            <a:off x="3461526" y="3477834"/>
            <a:ext cx="1768800" cy="370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400">
                <a:solidFill>
                  <a:schemeClr val="lt1"/>
                </a:solidFill>
                <a:latin typeface="Lato"/>
                <a:ea typeface="Lato"/>
                <a:cs typeface="Lato"/>
                <a:sym typeface="Lato"/>
              </a:rPr>
              <a:t>Data Request</a:t>
            </a:r>
            <a:endParaRPr sz="1400">
              <a:solidFill>
                <a:schemeClr val="lt1"/>
              </a:solidFill>
              <a:latin typeface="Lato"/>
              <a:ea typeface="Lato"/>
              <a:cs typeface="Lato"/>
              <a:sym typeface="Lato"/>
            </a:endParaRPr>
          </a:p>
        </p:txBody>
      </p:sp>
      <p:sp>
        <p:nvSpPr>
          <p:cNvPr id="243" name="Google Shape;243;p10"/>
          <p:cNvSpPr txBox="1"/>
          <p:nvPr/>
        </p:nvSpPr>
        <p:spPr>
          <a:xfrm rot="3263354">
            <a:off x="5514588" y="5310669"/>
            <a:ext cx="2214415" cy="261906"/>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1000"/>
              <a:buFont typeface="Lato"/>
              <a:buNone/>
            </a:pPr>
            <a:r>
              <a:rPr lang="en-US" sz="1000">
                <a:solidFill>
                  <a:schemeClr val="dk2"/>
                </a:solidFill>
                <a:latin typeface="Lato"/>
                <a:ea typeface="Lato"/>
                <a:cs typeface="Lato"/>
                <a:sym typeface="Lato"/>
              </a:rPr>
              <a:t>Retrieve Information</a:t>
            </a:r>
            <a:endParaRPr sz="1000">
              <a:solidFill>
                <a:schemeClr val="dk2"/>
              </a:solidFill>
              <a:latin typeface="Lato"/>
              <a:ea typeface="Lato"/>
              <a:cs typeface="Lato"/>
              <a:sym typeface="Lato"/>
            </a:endParaRPr>
          </a:p>
        </p:txBody>
      </p:sp>
      <p:sp>
        <p:nvSpPr>
          <p:cNvPr id="244" name="Google Shape;244;p10"/>
          <p:cNvSpPr/>
          <p:nvPr/>
        </p:nvSpPr>
        <p:spPr>
          <a:xfrm>
            <a:off x="2734182" y="3775706"/>
            <a:ext cx="2735700" cy="201300"/>
          </a:xfrm>
          <a:prstGeom prst="leftArrow">
            <a:avLst>
              <a:gd name="adj1" fmla="val 50000"/>
              <a:gd name="adj2" fmla="val 50000"/>
            </a:avLst>
          </a:prstGeom>
          <a:solidFill>
            <a:srgbClr val="F47264"/>
          </a:solidFill>
          <a:ln w="28575" cap="flat" cmpd="sng">
            <a:solidFill>
              <a:srgbClr val="F47264"/>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 name="Google Shape;245;p10"/>
          <p:cNvSpPr/>
          <p:nvPr/>
        </p:nvSpPr>
        <p:spPr>
          <a:xfrm rot="10800000">
            <a:off x="2760054" y="4173532"/>
            <a:ext cx="2735700" cy="201600"/>
          </a:xfrm>
          <a:prstGeom prst="leftArrow">
            <a:avLst>
              <a:gd name="adj1" fmla="val 50000"/>
              <a:gd name="adj2" fmla="val 50000"/>
            </a:avLst>
          </a:prstGeom>
          <a:solidFill>
            <a:srgbClr val="F47264"/>
          </a:solidFill>
          <a:ln w="28575" cap="flat" cmpd="sng">
            <a:solidFill>
              <a:srgbClr val="F47264"/>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 name="Google Shape;246;p10"/>
          <p:cNvSpPr txBox="1"/>
          <p:nvPr/>
        </p:nvSpPr>
        <p:spPr>
          <a:xfrm>
            <a:off x="3479384" y="4236500"/>
            <a:ext cx="1186500" cy="381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400"/>
              <a:buFont typeface="Lato"/>
              <a:buNone/>
            </a:pPr>
            <a:r>
              <a:rPr lang="en-US" sz="1400">
                <a:solidFill>
                  <a:schemeClr val="lt1"/>
                </a:solidFill>
                <a:latin typeface="Lato"/>
                <a:ea typeface="Lato"/>
                <a:cs typeface="Lato"/>
                <a:sym typeface="Lato"/>
              </a:rPr>
              <a:t>Data Return</a:t>
            </a:r>
            <a:endParaRPr sz="1400">
              <a:solidFill>
                <a:schemeClr val="lt1"/>
              </a:solidFill>
              <a:latin typeface="Lato"/>
              <a:ea typeface="Lato"/>
              <a:cs typeface="Lato"/>
              <a:sym typeface="Lato"/>
            </a:endParaRPr>
          </a:p>
        </p:txBody>
      </p:sp>
      <p:sp>
        <p:nvSpPr>
          <p:cNvPr id="247" name="Google Shape;247;p10"/>
          <p:cNvSpPr txBox="1"/>
          <p:nvPr/>
        </p:nvSpPr>
        <p:spPr>
          <a:xfrm rot="3306337">
            <a:off x="6549043" y="4725111"/>
            <a:ext cx="1211400" cy="26781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800"/>
              <a:buFont typeface="Lato"/>
              <a:buNone/>
            </a:pPr>
            <a:r>
              <a:rPr lang="en-US" sz="1800">
                <a:solidFill>
                  <a:schemeClr val="lt1"/>
                </a:solidFill>
                <a:latin typeface="Lato"/>
                <a:ea typeface="Lato"/>
                <a:cs typeface="Lato"/>
                <a:sym typeface="Lato"/>
              </a:rPr>
              <a:t>Push News</a:t>
            </a:r>
            <a:endParaRPr sz="1800">
              <a:solidFill>
                <a:schemeClr val="lt1"/>
              </a:solidFill>
              <a:latin typeface="Lato"/>
              <a:ea typeface="Lato"/>
              <a:cs typeface="Lato"/>
              <a:sym typeface="Lato"/>
            </a:endParaRPr>
          </a:p>
        </p:txBody>
      </p:sp>
      <p:sp>
        <p:nvSpPr>
          <p:cNvPr id="248" name="Google Shape;248;p10"/>
          <p:cNvSpPr/>
          <p:nvPr/>
        </p:nvSpPr>
        <p:spPr>
          <a:xfrm rot="-7431280">
            <a:off x="5460877" y="5174182"/>
            <a:ext cx="1853566" cy="201523"/>
          </a:xfrm>
          <a:prstGeom prst="leftArrow">
            <a:avLst>
              <a:gd name="adj1" fmla="val 50000"/>
              <a:gd name="adj2" fmla="val 50000"/>
            </a:avLst>
          </a:prstGeom>
          <a:solidFill>
            <a:srgbClr val="F47264"/>
          </a:solidFill>
          <a:ln w="28575" cap="flat" cmpd="sng">
            <a:solidFill>
              <a:srgbClr val="F47264"/>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 name="Google Shape;249;p10"/>
          <p:cNvSpPr/>
          <p:nvPr/>
        </p:nvSpPr>
        <p:spPr>
          <a:xfrm>
            <a:off x="6688370" y="3795417"/>
            <a:ext cx="2735700" cy="201300"/>
          </a:xfrm>
          <a:prstGeom prst="leftArrow">
            <a:avLst>
              <a:gd name="adj1" fmla="val 50000"/>
              <a:gd name="adj2" fmla="val 50000"/>
            </a:avLst>
          </a:prstGeom>
          <a:solidFill>
            <a:srgbClr val="F47264"/>
          </a:solidFill>
          <a:ln w="28575" cap="flat" cmpd="sng">
            <a:solidFill>
              <a:srgbClr val="F47264"/>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0" name="Google Shape;250;p10"/>
          <p:cNvSpPr/>
          <p:nvPr/>
        </p:nvSpPr>
        <p:spPr>
          <a:xfrm rot="10800000">
            <a:off x="6730953" y="4101406"/>
            <a:ext cx="2735700" cy="201600"/>
          </a:xfrm>
          <a:prstGeom prst="leftArrow">
            <a:avLst>
              <a:gd name="adj1" fmla="val 50000"/>
              <a:gd name="adj2" fmla="val 50000"/>
            </a:avLst>
          </a:prstGeom>
          <a:solidFill>
            <a:srgbClr val="F47264"/>
          </a:solidFill>
          <a:ln w="28575" cap="flat" cmpd="sng">
            <a:solidFill>
              <a:srgbClr val="F47264"/>
            </a:solidFill>
            <a:prstDash val="solid"/>
            <a:miter lim="800000"/>
            <a:headEnd type="none" w="sm" len="sm"/>
            <a:tailEnd type="none" w="sm" len="sm"/>
          </a:ln>
          <a:effectLst>
            <a:outerShdw blurRad="42863" dist="38100" dir="2700000" algn="tl" rotWithShape="0">
              <a:srgbClr val="666666">
                <a:alpha val="8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1" name="Google Shape;251;p10"/>
          <p:cNvSpPr txBox="1"/>
          <p:nvPr/>
        </p:nvSpPr>
        <p:spPr>
          <a:xfrm>
            <a:off x="7073135" y="2998601"/>
            <a:ext cx="2214300" cy="26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800"/>
              <a:buFont typeface="Lato"/>
              <a:buNone/>
            </a:pPr>
            <a:r>
              <a:rPr lang="en-US" sz="1800">
                <a:solidFill>
                  <a:schemeClr val="lt1"/>
                </a:solidFill>
                <a:latin typeface="Lato"/>
                <a:ea typeface="Lato"/>
                <a:cs typeface="Lato"/>
                <a:sym typeface="Lato"/>
              </a:rPr>
              <a:t>Push Information</a:t>
            </a:r>
            <a:endParaRPr sz="1800">
              <a:solidFill>
                <a:schemeClr val="lt1"/>
              </a:solidFill>
              <a:latin typeface="Lato"/>
              <a:ea typeface="Lato"/>
              <a:cs typeface="Lato"/>
              <a:sym typeface="Lato"/>
            </a:endParaRPr>
          </a:p>
        </p:txBody>
      </p:sp>
      <p:sp>
        <p:nvSpPr>
          <p:cNvPr id="252" name="Google Shape;252;p10"/>
          <p:cNvSpPr txBox="1"/>
          <p:nvPr/>
        </p:nvSpPr>
        <p:spPr>
          <a:xfrm>
            <a:off x="6862126" y="3503758"/>
            <a:ext cx="2928000" cy="282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400"/>
              <a:buFont typeface="Lato"/>
              <a:buNone/>
            </a:pPr>
            <a:r>
              <a:rPr lang="en-US" sz="1400">
                <a:solidFill>
                  <a:schemeClr val="lt1"/>
                </a:solidFill>
                <a:latin typeface="Lato"/>
                <a:ea typeface="Lato"/>
                <a:cs typeface="Lato"/>
                <a:sym typeface="Lato"/>
              </a:rPr>
              <a:t>User Requirements Request</a:t>
            </a:r>
            <a:endParaRPr sz="1400">
              <a:solidFill>
                <a:schemeClr val="lt1"/>
              </a:solidFill>
              <a:latin typeface="Lato"/>
              <a:ea typeface="Lato"/>
              <a:cs typeface="Lato"/>
              <a:sym typeface="Lato"/>
            </a:endParaRPr>
          </a:p>
        </p:txBody>
      </p:sp>
      <p:sp>
        <p:nvSpPr>
          <p:cNvPr id="253" name="Google Shape;253;p10"/>
          <p:cNvSpPr txBox="1"/>
          <p:nvPr/>
        </p:nvSpPr>
        <p:spPr>
          <a:xfrm>
            <a:off x="7372996" y="4196021"/>
            <a:ext cx="1529700" cy="301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400"/>
              <a:buFont typeface="Lato"/>
              <a:buNone/>
            </a:pPr>
            <a:r>
              <a:rPr lang="en-US" sz="1400">
                <a:solidFill>
                  <a:schemeClr val="lt1"/>
                </a:solidFill>
                <a:latin typeface="Lato"/>
                <a:ea typeface="Lato"/>
                <a:cs typeface="Lato"/>
                <a:sym typeface="Lato"/>
              </a:rPr>
              <a:t>Result Return</a:t>
            </a:r>
            <a:endParaRPr sz="1400">
              <a:solidFill>
                <a:schemeClr val="lt1"/>
              </a:solidFill>
              <a:latin typeface="Lato"/>
              <a:ea typeface="Lato"/>
              <a:cs typeface="Lato"/>
              <a:sym typeface="Lato"/>
            </a:endParaRPr>
          </a:p>
        </p:txBody>
      </p:sp>
      <p:sp>
        <p:nvSpPr>
          <p:cNvPr id="254" name="Google Shape;254;p10"/>
          <p:cNvSpPr txBox="1"/>
          <p:nvPr/>
        </p:nvSpPr>
        <p:spPr>
          <a:xfrm rot="3351987">
            <a:off x="5260896" y="5373303"/>
            <a:ext cx="2214485" cy="26202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400"/>
              <a:buFont typeface="Lato"/>
              <a:buNone/>
            </a:pPr>
            <a:r>
              <a:rPr lang="en-US" sz="1400">
                <a:solidFill>
                  <a:schemeClr val="lt1"/>
                </a:solidFill>
                <a:latin typeface="Lato"/>
                <a:ea typeface="Lato"/>
                <a:cs typeface="Lato"/>
                <a:sym typeface="Lato"/>
              </a:rPr>
              <a:t>Retrieve Information</a:t>
            </a:r>
            <a:endParaRPr sz="1400">
              <a:solidFill>
                <a:schemeClr val="lt1"/>
              </a:solidFill>
              <a:latin typeface="Lato"/>
              <a:ea typeface="Lato"/>
              <a:cs typeface="Lato"/>
              <a:sym typeface="Lato"/>
            </a:endParaRPr>
          </a:p>
        </p:txBody>
      </p:sp>
      <p:sp>
        <p:nvSpPr>
          <p:cNvPr id="255" name="Google Shape;255;p10"/>
          <p:cNvSpPr/>
          <p:nvPr/>
        </p:nvSpPr>
        <p:spPr>
          <a:xfrm>
            <a:off x="989275" y="2286000"/>
            <a:ext cx="1093800" cy="1056600"/>
          </a:xfrm>
          <a:prstGeom prst="ellipse">
            <a:avLst/>
          </a:prstGeom>
          <a:solidFill>
            <a:srgbClr val="FFE599"/>
          </a:solidFill>
          <a:ln w="19050" cap="flat" cmpd="sng">
            <a:solidFill>
              <a:schemeClr val="accent1"/>
            </a:solidFill>
            <a:prstDash val="solid"/>
            <a:miter lim="8000"/>
            <a:headEnd type="none" w="sm" len="sm"/>
            <a:tailEnd type="none" w="sm" len="sm"/>
          </a:ln>
          <a:effectLst>
            <a:outerShdw blurRad="42863" dist="38100" dir="2700000" algn="tl" rotWithShape="0">
              <a:srgbClr val="666666">
                <a:alpha val="8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solidFill>
                  <a:srgbClr val="434343"/>
                </a:solidFill>
                <a:latin typeface="Lato"/>
                <a:ea typeface="Lato"/>
                <a:cs typeface="Lato"/>
                <a:sym typeface="Lato"/>
              </a:rPr>
              <a:t>Spark</a:t>
            </a:r>
            <a:endParaRPr sz="1600">
              <a:solidFill>
                <a:srgbClr val="434343"/>
              </a:solidFill>
              <a:latin typeface="Lato"/>
              <a:ea typeface="Lato"/>
              <a:cs typeface="Lato"/>
              <a:sym typeface="Lato"/>
            </a:endParaRPr>
          </a:p>
          <a:p>
            <a:pPr marL="0" marR="0" lvl="0" indent="0" algn="ctr" rtl="0">
              <a:lnSpc>
                <a:spcPct val="100000"/>
              </a:lnSpc>
              <a:spcBef>
                <a:spcPts val="0"/>
              </a:spcBef>
              <a:spcAft>
                <a:spcPts val="0"/>
              </a:spcAft>
              <a:buClr>
                <a:srgbClr val="434343"/>
              </a:buClr>
              <a:buSzPts val="1600"/>
              <a:buFont typeface="Lato"/>
              <a:buNone/>
            </a:pPr>
            <a:r>
              <a:rPr lang="en-US" sz="1600">
                <a:solidFill>
                  <a:srgbClr val="434343"/>
                </a:solidFill>
                <a:latin typeface="Lato"/>
                <a:ea typeface="Lato"/>
                <a:cs typeface="Lato"/>
                <a:sym typeface="Lato"/>
              </a:rPr>
              <a:t>(Scala)</a:t>
            </a:r>
            <a:endParaRPr sz="1600">
              <a:solidFill>
                <a:srgbClr val="434343"/>
              </a:solidFill>
              <a:latin typeface="Lato"/>
              <a:ea typeface="Lato"/>
              <a:cs typeface="Lato"/>
              <a:sym typeface="Lato"/>
            </a:endParaRPr>
          </a:p>
        </p:txBody>
      </p:sp>
      <p:sp>
        <p:nvSpPr>
          <p:cNvPr id="256" name="Google Shape;256;p10"/>
          <p:cNvSpPr/>
          <p:nvPr/>
        </p:nvSpPr>
        <p:spPr>
          <a:xfrm>
            <a:off x="4925400" y="2289825"/>
            <a:ext cx="1093800" cy="1056600"/>
          </a:xfrm>
          <a:prstGeom prst="ellipse">
            <a:avLst/>
          </a:prstGeom>
          <a:solidFill>
            <a:srgbClr val="FFE599"/>
          </a:solidFill>
          <a:ln w="19050" cap="flat" cmpd="sng">
            <a:solidFill>
              <a:schemeClr val="accent1"/>
            </a:solidFill>
            <a:prstDash val="solid"/>
            <a:miter lim="8000"/>
            <a:headEnd type="none" w="sm" len="sm"/>
            <a:tailEnd type="none" w="sm" len="sm"/>
          </a:ln>
          <a:effectLst>
            <a:outerShdw blurRad="42863" dist="38100" dir="2700000" algn="tl" rotWithShape="0">
              <a:srgbClr val="666666">
                <a:alpha val="8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solidFill>
                  <a:srgbClr val="434343"/>
                </a:solidFill>
                <a:latin typeface="Lato"/>
                <a:ea typeface="Lato"/>
                <a:cs typeface="Lato"/>
                <a:sym typeface="Lato"/>
              </a:rPr>
              <a:t>Scala</a:t>
            </a:r>
            <a:endParaRPr sz="1600">
              <a:solidFill>
                <a:srgbClr val="434343"/>
              </a:solidFill>
              <a:latin typeface="Lato"/>
              <a:ea typeface="Lato"/>
              <a:cs typeface="Lato"/>
              <a:sym typeface="Lato"/>
            </a:endParaRPr>
          </a:p>
        </p:txBody>
      </p:sp>
      <p:sp>
        <p:nvSpPr>
          <p:cNvPr id="257" name="Google Shape;257;p10"/>
          <p:cNvSpPr txBox="1"/>
          <p:nvPr/>
        </p:nvSpPr>
        <p:spPr>
          <a:xfrm>
            <a:off x="3000535" y="2827445"/>
            <a:ext cx="2214300" cy="261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800"/>
              <a:buFont typeface="Lato"/>
              <a:buNone/>
            </a:pPr>
            <a:r>
              <a:rPr lang="en-US" sz="1800">
                <a:solidFill>
                  <a:schemeClr val="lt1"/>
                </a:solidFill>
                <a:latin typeface="Lato"/>
                <a:ea typeface="Lato"/>
                <a:cs typeface="Lato"/>
                <a:sym typeface="Lato"/>
              </a:rPr>
              <a:t>Update Database</a:t>
            </a:r>
            <a:endParaRPr sz="1800">
              <a:solidFill>
                <a:schemeClr val="lt1"/>
              </a:solidFill>
              <a:latin typeface="Lato"/>
              <a:ea typeface="Lato"/>
              <a:cs typeface="Lato"/>
              <a:sym typeface="Lato"/>
            </a:endParaRPr>
          </a:p>
        </p:txBody>
      </p:sp>
      <p:sp>
        <p:nvSpPr>
          <p:cNvPr id="258" name="Google Shape;258;p10"/>
          <p:cNvSpPr txBox="1"/>
          <p:nvPr/>
        </p:nvSpPr>
        <p:spPr>
          <a:xfrm rot="-2529682">
            <a:off x="5783896" y="1830341"/>
            <a:ext cx="1863321" cy="459826"/>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1800"/>
              <a:buFont typeface="Lato"/>
              <a:buNone/>
            </a:pPr>
            <a:r>
              <a:rPr lang="en-US" sz="1800">
                <a:solidFill>
                  <a:schemeClr val="lt1"/>
                </a:solidFill>
                <a:latin typeface="Lato"/>
                <a:ea typeface="Lato"/>
                <a:cs typeface="Lato"/>
                <a:sym typeface="Lato"/>
              </a:rPr>
              <a:t>Daily Data</a:t>
            </a:r>
            <a:endParaRPr sz="1800">
              <a:solidFill>
                <a:schemeClr val="lt1"/>
              </a:solidFill>
              <a:latin typeface="Lato"/>
              <a:ea typeface="Lato"/>
              <a:cs typeface="Lato"/>
              <a:sym typeface="Lato"/>
            </a:endParaRPr>
          </a:p>
        </p:txBody>
      </p:sp>
      <p:sp>
        <p:nvSpPr>
          <p:cNvPr id="259" name="Google Shape;259;p10"/>
          <p:cNvSpPr/>
          <p:nvPr/>
        </p:nvSpPr>
        <p:spPr>
          <a:xfrm>
            <a:off x="8902700" y="2203888"/>
            <a:ext cx="1093800" cy="1056600"/>
          </a:xfrm>
          <a:prstGeom prst="ellipse">
            <a:avLst/>
          </a:prstGeom>
          <a:solidFill>
            <a:srgbClr val="FFE599"/>
          </a:solidFill>
          <a:ln w="19050" cap="flat" cmpd="sng">
            <a:solidFill>
              <a:schemeClr val="accent1"/>
            </a:solidFill>
            <a:prstDash val="solid"/>
            <a:miter lim="8000"/>
            <a:headEnd type="none" w="sm" len="sm"/>
            <a:tailEnd type="none" w="sm" len="sm"/>
          </a:ln>
          <a:effectLst>
            <a:outerShdw blurRad="42863" dist="38100" dir="2700000" algn="tl" rotWithShape="0">
              <a:srgbClr val="666666">
                <a:alpha val="8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300">
                <a:solidFill>
                  <a:srgbClr val="434343"/>
                </a:solidFill>
                <a:latin typeface="Lato"/>
                <a:ea typeface="Lato"/>
                <a:cs typeface="Lato"/>
                <a:sym typeface="Lato"/>
              </a:rPr>
              <a:t>HTML5</a:t>
            </a:r>
            <a:endParaRPr sz="1300">
              <a:solidFill>
                <a:srgbClr val="434343"/>
              </a:solidFill>
              <a:latin typeface="Lato"/>
              <a:ea typeface="Lato"/>
              <a:cs typeface="Lato"/>
              <a:sym typeface="Lato"/>
            </a:endParaRPr>
          </a:p>
        </p:txBody>
      </p:sp>
    </p:spTree>
    <p:extLst>
      <p:ext uri="{BB962C8B-B14F-4D97-AF65-F5344CB8AC3E}">
        <p14:creationId xmlns:p14="http://schemas.microsoft.com/office/powerpoint/2010/main" val="396576668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6388506" y="4862032"/>
            <a:ext cx="4937097" cy="830997"/>
            <a:chOff x="2141034" y="1928500"/>
            <a:chExt cx="3324626" cy="830997"/>
          </a:xfrm>
        </p:grpSpPr>
        <p:sp>
          <p:nvSpPr>
            <p:cNvPr id="2" name="Text Placeholder 3"/>
            <p:cNvSpPr txBox="1">
              <a:spLocks/>
            </p:cNvSpPr>
            <p:nvPr/>
          </p:nvSpPr>
          <p:spPr>
            <a:xfrm>
              <a:off x="2141034" y="1928500"/>
              <a:ext cx="518139" cy="8309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5400" dirty="0">
                  <a:solidFill>
                    <a:srgbClr val="84CBC5"/>
                  </a:solidFill>
                  <a:latin typeface="Arial" panose="020B0604020202020204" pitchFamily="34" charset="0"/>
                  <a:cs typeface="Arial" panose="020B0604020202020204" pitchFamily="34" charset="0"/>
                </a:rPr>
                <a:t>0</a:t>
              </a:r>
              <a:r>
                <a:rPr lang="en-US" altLang="zh-CN" sz="5400" dirty="0">
                  <a:solidFill>
                    <a:srgbClr val="84CBC5"/>
                  </a:solidFill>
                  <a:latin typeface="Arial" panose="020B0604020202020204" pitchFamily="34" charset="0"/>
                  <a:cs typeface="Arial" panose="020B0604020202020204" pitchFamily="34" charset="0"/>
                </a:rPr>
                <a:t>5</a:t>
              </a:r>
            </a:p>
          </p:txBody>
        </p:sp>
        <p:grpSp>
          <p:nvGrpSpPr>
            <p:cNvPr id="35" name="组合 34"/>
            <p:cNvGrpSpPr/>
            <p:nvPr/>
          </p:nvGrpSpPr>
          <p:grpSpPr>
            <a:xfrm>
              <a:off x="2719785" y="1947922"/>
              <a:ext cx="2745875" cy="692498"/>
              <a:chOff x="2948385" y="1921931"/>
              <a:chExt cx="2745875" cy="692498"/>
            </a:xfrm>
          </p:grpSpPr>
          <p:sp>
            <p:nvSpPr>
              <p:cNvPr id="28" name="文本框 27"/>
              <p:cNvSpPr txBox="1"/>
              <p:nvPr/>
            </p:nvSpPr>
            <p:spPr>
              <a:xfrm>
                <a:off x="2948385" y="2214319"/>
                <a:ext cx="2745875" cy="400110"/>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Presentation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of</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Demo</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2989396" y="1921931"/>
                <a:ext cx="1378737" cy="400110"/>
              </a:xfrm>
              <a:prstGeom prst="rect">
                <a:avLst/>
              </a:prstGeom>
              <a:noFill/>
            </p:spPr>
            <p:txBody>
              <a:bodyPr wrap="square"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2000" dirty="0">
                    <a:latin typeface="Arial" panose="020B0604020202020204" pitchFamily="34" charset="0"/>
                    <a:cs typeface="Arial" panose="020B0604020202020204" pitchFamily="34" charset="0"/>
                  </a:rPr>
                  <a:t>Part Five</a:t>
                </a:r>
                <a:endParaRPr lang="zh-CN" altLang="en-US" sz="2000" dirty="0">
                  <a:latin typeface="Arial" panose="020B0604020202020204" pitchFamily="34" charset="0"/>
                  <a:cs typeface="Arial" panose="020B0604020202020204" pitchFamily="34" charset="0"/>
                </a:endParaRPr>
              </a:p>
            </p:txBody>
          </p:sp>
        </p:grpSp>
      </p:grpSp>
      <p:grpSp>
        <p:nvGrpSpPr>
          <p:cNvPr id="47" name="组合 46"/>
          <p:cNvGrpSpPr/>
          <p:nvPr/>
        </p:nvGrpSpPr>
        <p:grpSpPr>
          <a:xfrm>
            <a:off x="4771482" y="3978375"/>
            <a:ext cx="6351918" cy="833602"/>
            <a:chOff x="3842703" y="2706124"/>
            <a:chExt cx="2413137" cy="833602"/>
          </a:xfrm>
        </p:grpSpPr>
        <p:sp>
          <p:nvSpPr>
            <p:cNvPr id="3" name="Text Placeholder 3"/>
            <p:cNvSpPr txBox="1">
              <a:spLocks/>
            </p:cNvSpPr>
            <p:nvPr/>
          </p:nvSpPr>
          <p:spPr>
            <a:xfrm>
              <a:off x="3842703" y="2706124"/>
              <a:ext cx="516208" cy="830997"/>
            </a:xfrm>
            <a:prstGeom prst="rect">
              <a:avLst/>
            </a:prstGeom>
          </p:spPr>
          <p:txBody>
            <a:bodyPr wrap="squar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5400" b="1" i="0" u="none" strike="noStrike" kern="1200" cap="none" spc="0" normalizeH="0" baseline="0" noProof="0" dirty="0">
                  <a:ln>
                    <a:noFill/>
                  </a:ln>
                  <a:solidFill>
                    <a:schemeClr val="accent5">
                      <a:lumMod val="60000"/>
                      <a:lumOff val="40000"/>
                    </a:schemeClr>
                  </a:solidFill>
                  <a:effectLst/>
                  <a:uLnTx/>
                  <a:uFillTx/>
                  <a:latin typeface="Arial" panose="020B0604020202020204" pitchFamily="34" charset="0"/>
                  <a:cs typeface="Arial" panose="020B0604020202020204" pitchFamily="34" charset="0"/>
                </a:rPr>
                <a:t>0</a:t>
              </a:r>
              <a:r>
                <a:rPr kumimoji="0" lang="en-US" altLang="zh-CN" sz="5400" b="1" i="0" u="none" strike="noStrike" kern="1200" cap="none" spc="0" normalizeH="0" baseline="0" noProof="0" dirty="0">
                  <a:ln>
                    <a:noFill/>
                  </a:ln>
                  <a:solidFill>
                    <a:schemeClr val="accent5">
                      <a:lumMod val="60000"/>
                      <a:lumOff val="40000"/>
                    </a:schemeClr>
                  </a:solidFill>
                  <a:effectLst/>
                  <a:uLnTx/>
                  <a:uFillTx/>
                  <a:latin typeface="Arial" panose="020B0604020202020204" pitchFamily="34" charset="0"/>
                  <a:cs typeface="Arial" panose="020B0604020202020204" pitchFamily="34" charset="0"/>
                </a:rPr>
                <a:t>4</a:t>
              </a:r>
              <a:endParaRPr kumimoji="0" lang="en-US" sz="5400" b="1" i="0" u="none" strike="noStrike" kern="1200" cap="none" spc="0" normalizeH="0" baseline="0" noProof="0" dirty="0">
                <a:ln>
                  <a:noFill/>
                </a:ln>
                <a:solidFill>
                  <a:schemeClr val="accent5">
                    <a:lumMod val="60000"/>
                    <a:lumOff val="40000"/>
                  </a:schemeClr>
                </a:solidFill>
                <a:effectLst/>
                <a:uLnTx/>
                <a:uFillTx/>
                <a:latin typeface="Arial" panose="020B0604020202020204" pitchFamily="34" charset="0"/>
                <a:cs typeface="Arial" panose="020B0604020202020204" pitchFamily="34" charset="0"/>
              </a:endParaRPr>
            </a:p>
          </p:txBody>
        </p:sp>
        <p:grpSp>
          <p:nvGrpSpPr>
            <p:cNvPr id="36" name="组合 35"/>
            <p:cNvGrpSpPr/>
            <p:nvPr/>
          </p:nvGrpSpPr>
          <p:grpSpPr>
            <a:xfrm>
              <a:off x="4295859" y="2785673"/>
              <a:ext cx="1959981" cy="754053"/>
              <a:chOff x="2864828" y="1892933"/>
              <a:chExt cx="1959981" cy="754053"/>
            </a:xfrm>
          </p:grpSpPr>
          <p:sp>
            <p:nvSpPr>
              <p:cNvPr id="37" name="文本框 36"/>
              <p:cNvSpPr txBox="1"/>
              <p:nvPr/>
            </p:nvSpPr>
            <p:spPr>
              <a:xfrm>
                <a:off x="2864828" y="2185321"/>
                <a:ext cx="1959981" cy="461665"/>
              </a:xfrm>
              <a:prstGeom prst="rect">
                <a:avLst/>
              </a:prstGeom>
              <a:noFill/>
            </p:spPr>
            <p:txBody>
              <a:bodyPr wrap="square" rtlCol="0">
                <a:spAutoFit/>
              </a:bodyPr>
              <a:lstStyle/>
              <a:p>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2905839" y="1892933"/>
                <a:ext cx="1537195" cy="400110"/>
              </a:xfrm>
              <a:prstGeom prst="rect">
                <a:avLst/>
              </a:prstGeom>
              <a:noFill/>
            </p:spPr>
            <p:txBody>
              <a:bodyPr wrap="square"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2000" dirty="0">
                    <a:latin typeface="Arial" panose="020B0604020202020204" pitchFamily="34" charset="0"/>
                    <a:cs typeface="Arial" panose="020B0604020202020204" pitchFamily="34" charset="0"/>
                  </a:rPr>
                  <a:t>Part Four</a:t>
                </a:r>
                <a:endParaRPr lang="zh-CN" altLang="en-US" sz="2000" dirty="0">
                  <a:latin typeface="Arial" panose="020B0604020202020204" pitchFamily="34" charset="0"/>
                  <a:cs typeface="Arial" panose="020B0604020202020204" pitchFamily="34" charset="0"/>
                </a:endParaRPr>
              </a:p>
            </p:txBody>
          </p:sp>
        </p:grpSp>
      </p:grpSp>
      <p:grpSp>
        <p:nvGrpSpPr>
          <p:cNvPr id="48" name="组合 47"/>
          <p:cNvGrpSpPr/>
          <p:nvPr/>
        </p:nvGrpSpPr>
        <p:grpSpPr>
          <a:xfrm>
            <a:off x="3495833" y="3217667"/>
            <a:ext cx="5148100" cy="841086"/>
            <a:chOff x="5197219" y="3592199"/>
            <a:chExt cx="2141177" cy="841086"/>
          </a:xfrm>
        </p:grpSpPr>
        <p:sp>
          <p:nvSpPr>
            <p:cNvPr id="4" name="Text Placeholder 3"/>
            <p:cNvSpPr txBox="1">
              <a:spLocks/>
            </p:cNvSpPr>
            <p:nvPr/>
          </p:nvSpPr>
          <p:spPr>
            <a:xfrm>
              <a:off x="5197219" y="3592199"/>
              <a:ext cx="401809" cy="841086"/>
            </a:xfrm>
            <a:prstGeom prst="rect">
              <a:avLst/>
            </a:prstGeom>
          </p:spPr>
          <p:txBody>
            <a:bodyPr wrap="squar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altLang="zh-CN" sz="5400" dirty="0">
                  <a:solidFill>
                    <a:srgbClr val="EB9FB1"/>
                  </a:solidFill>
                  <a:latin typeface="Arial" panose="020B0604020202020204" pitchFamily="34" charset="0"/>
                  <a:cs typeface="Arial" panose="020B0604020202020204" pitchFamily="34" charset="0"/>
                </a:rPr>
                <a:t>03</a:t>
              </a:r>
            </a:p>
          </p:txBody>
        </p:sp>
        <p:sp>
          <p:nvSpPr>
            <p:cNvPr id="41" name="文本框 40"/>
            <p:cNvSpPr txBox="1"/>
            <p:nvPr/>
          </p:nvSpPr>
          <p:spPr>
            <a:xfrm>
              <a:off x="5599028" y="3615614"/>
              <a:ext cx="1739368" cy="400110"/>
            </a:xfrm>
            <a:prstGeom prst="rect">
              <a:avLst/>
            </a:prstGeom>
            <a:noFill/>
          </p:spPr>
          <p:txBody>
            <a:bodyPr wrap="square"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2000" dirty="0">
                  <a:latin typeface="Arial" panose="020B0604020202020204" pitchFamily="34" charset="0"/>
                  <a:cs typeface="Arial" panose="020B0604020202020204" pitchFamily="34" charset="0"/>
                </a:rPr>
                <a:t>Part Three</a:t>
              </a:r>
              <a:endParaRPr lang="zh-CN" altLang="en-US" sz="2000" dirty="0">
                <a:latin typeface="Arial" panose="020B0604020202020204" pitchFamily="34" charset="0"/>
                <a:cs typeface="Arial" panose="020B0604020202020204" pitchFamily="34" charset="0"/>
              </a:endParaRPr>
            </a:p>
          </p:txBody>
        </p:sp>
      </p:grpSp>
      <p:cxnSp>
        <p:nvCxnSpPr>
          <p:cNvPr id="106" name="Straight Connector 13"/>
          <p:cNvCxnSpPr>
            <a:cxnSpLocks/>
          </p:cNvCxnSpPr>
          <p:nvPr/>
        </p:nvCxnSpPr>
        <p:spPr>
          <a:xfrm>
            <a:off x="912825" y="2501284"/>
            <a:ext cx="0" cy="4326468"/>
          </a:xfrm>
          <a:prstGeom prst="line">
            <a:avLst/>
          </a:prstGeom>
          <a:ln w="38100" cap="sq">
            <a:solidFill>
              <a:srgbClr val="F8D35E"/>
            </a:solidFill>
            <a:prstDash val="solid"/>
            <a:headEnd type="oval"/>
          </a:ln>
        </p:spPr>
        <p:style>
          <a:lnRef idx="1">
            <a:schemeClr val="accent1"/>
          </a:lnRef>
          <a:fillRef idx="0">
            <a:schemeClr val="accent1"/>
          </a:fillRef>
          <a:effectRef idx="0">
            <a:schemeClr val="accent1"/>
          </a:effectRef>
          <a:fontRef idx="minor">
            <a:schemeClr val="tx1"/>
          </a:fontRef>
        </p:style>
      </p:cxnSp>
      <p:cxnSp>
        <p:nvCxnSpPr>
          <p:cNvPr id="108" name="Straight Connector 13"/>
          <p:cNvCxnSpPr>
            <a:cxnSpLocks/>
          </p:cNvCxnSpPr>
          <p:nvPr/>
        </p:nvCxnSpPr>
        <p:spPr>
          <a:xfrm>
            <a:off x="2386766" y="3271351"/>
            <a:ext cx="0" cy="3587180"/>
          </a:xfrm>
          <a:prstGeom prst="line">
            <a:avLst/>
          </a:prstGeom>
          <a:ln w="38100" cap="sq">
            <a:solidFill>
              <a:srgbClr val="F47264"/>
            </a:solidFill>
            <a:prstDash val="solid"/>
            <a:headEnd type="oval"/>
          </a:ln>
        </p:spPr>
        <p:style>
          <a:lnRef idx="1">
            <a:schemeClr val="accent1"/>
          </a:lnRef>
          <a:fillRef idx="0">
            <a:schemeClr val="accent1"/>
          </a:fillRef>
          <a:effectRef idx="0">
            <a:schemeClr val="accent1"/>
          </a:effectRef>
          <a:fontRef idx="minor">
            <a:schemeClr val="tx1"/>
          </a:fontRef>
        </p:style>
      </p:cxnSp>
      <p:cxnSp>
        <p:nvCxnSpPr>
          <p:cNvPr id="112" name="Straight Connector 13"/>
          <p:cNvCxnSpPr>
            <a:cxnSpLocks/>
          </p:cNvCxnSpPr>
          <p:nvPr/>
        </p:nvCxnSpPr>
        <p:spPr>
          <a:xfrm>
            <a:off x="3805400" y="4052465"/>
            <a:ext cx="0" cy="2779523"/>
          </a:xfrm>
          <a:prstGeom prst="line">
            <a:avLst/>
          </a:prstGeom>
          <a:ln w="38100" cap="sq">
            <a:solidFill>
              <a:srgbClr val="EB9FB1"/>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1770245" y="4727"/>
            <a:ext cx="420992" cy="369332"/>
          </a:xfrm>
          <a:prstGeom prst="rect">
            <a:avLst/>
          </a:prstGeom>
          <a:noFill/>
        </p:spPr>
        <p:txBody>
          <a:bodyPr wrap="square" rtlCol="0">
            <a:spAutoFit/>
          </a:bodyPr>
          <a:lstStyle/>
          <a:p>
            <a:r>
              <a:rPr kumimoji="1" lang="en-US" altLang="zh-CN" dirty="0"/>
              <a:t>2</a:t>
            </a:r>
            <a:endParaRPr kumimoji="1" lang="zh-CN" altLang="en-US" dirty="0"/>
          </a:p>
        </p:txBody>
      </p:sp>
      <p:cxnSp>
        <p:nvCxnSpPr>
          <p:cNvPr id="21" name="直接连接符 29">
            <a:extLst>
              <a:ext uri="{FF2B5EF4-FFF2-40B4-BE49-F238E27FC236}">
                <a16:creationId xmlns:a16="http://schemas.microsoft.com/office/drawing/2014/main" id="{96566FEE-C852-364F-B4FD-2188C4731CD2}"/>
              </a:ext>
            </a:extLst>
          </p:cNvPr>
          <p:cNvCxnSpPr/>
          <p:nvPr/>
        </p:nvCxnSpPr>
        <p:spPr>
          <a:xfrm>
            <a:off x="0" y="1121921"/>
            <a:ext cx="103667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745AB0D-5A34-0F4B-9A8F-E3C3CBD2F7F4}"/>
              </a:ext>
            </a:extLst>
          </p:cNvPr>
          <p:cNvSpPr txBox="1"/>
          <p:nvPr/>
        </p:nvSpPr>
        <p:spPr>
          <a:xfrm>
            <a:off x="383060" y="302973"/>
            <a:ext cx="10501146" cy="769441"/>
          </a:xfrm>
          <a:prstGeom prst="rect">
            <a:avLst/>
          </a:prstGeom>
          <a:noFill/>
        </p:spPr>
        <p:txBody>
          <a:bodyPr wrap="square" rtlCol="0">
            <a:spAutoFit/>
          </a:bodyPr>
          <a:lstStyle/>
          <a:p>
            <a:r>
              <a:rPr lang="en-US" altLang="zh-CN" sz="4400" dirty="0">
                <a:solidFill>
                  <a:schemeClr val="bg1"/>
                </a:solidFill>
                <a:latin typeface="Arial" panose="020B0604020202020204" pitchFamily="34" charset="0"/>
                <a:cs typeface="Arial" panose="020B0604020202020204" pitchFamily="34" charset="0"/>
              </a:rPr>
              <a:t>Contents</a:t>
            </a:r>
            <a:endParaRPr lang="zh-CN" altLang="en-US" sz="4400" dirty="0">
              <a:solidFill>
                <a:schemeClr val="bg1"/>
              </a:solidFill>
              <a:latin typeface="Arial" panose="020B0604020202020204" pitchFamily="34" charset="0"/>
              <a:cs typeface="Arial" panose="020B0604020202020204" pitchFamily="34" charset="0"/>
            </a:endParaRPr>
          </a:p>
        </p:txBody>
      </p:sp>
      <p:grpSp>
        <p:nvGrpSpPr>
          <p:cNvPr id="34" name="组合 33">
            <a:extLst>
              <a:ext uri="{FF2B5EF4-FFF2-40B4-BE49-F238E27FC236}">
                <a16:creationId xmlns:a16="http://schemas.microsoft.com/office/drawing/2014/main" id="{0534099B-5085-7E4D-89C0-A30BDA95042B}"/>
              </a:ext>
            </a:extLst>
          </p:cNvPr>
          <p:cNvGrpSpPr/>
          <p:nvPr/>
        </p:nvGrpSpPr>
        <p:grpSpPr>
          <a:xfrm>
            <a:off x="1901568" y="2440354"/>
            <a:ext cx="7719456" cy="1592543"/>
            <a:chOff x="3842703" y="2706124"/>
            <a:chExt cx="2932674" cy="1592543"/>
          </a:xfrm>
        </p:grpSpPr>
        <p:sp>
          <p:nvSpPr>
            <p:cNvPr id="42" name="Text Placeholder 3">
              <a:extLst>
                <a:ext uri="{FF2B5EF4-FFF2-40B4-BE49-F238E27FC236}">
                  <a16:creationId xmlns:a16="http://schemas.microsoft.com/office/drawing/2014/main" id="{96F1AA1B-597B-9B47-B841-EE952DA4B8E1}"/>
                </a:ext>
              </a:extLst>
            </p:cNvPr>
            <p:cNvSpPr txBox="1">
              <a:spLocks/>
            </p:cNvSpPr>
            <p:nvPr/>
          </p:nvSpPr>
          <p:spPr>
            <a:xfrm>
              <a:off x="3842703" y="2706124"/>
              <a:ext cx="516208" cy="830997"/>
            </a:xfrm>
            <a:prstGeom prst="rect">
              <a:avLst/>
            </a:prstGeom>
          </p:spPr>
          <p:txBody>
            <a:bodyPr wrap="squar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5400" b="1" i="0" u="none" strike="noStrike" kern="1200" cap="none" spc="0" normalizeH="0" baseline="0" noProof="0" dirty="0">
                  <a:ln>
                    <a:noFill/>
                  </a:ln>
                  <a:solidFill>
                    <a:srgbClr val="F47264"/>
                  </a:solidFill>
                  <a:effectLst/>
                  <a:uLnTx/>
                  <a:uFillTx/>
                  <a:latin typeface="Arial" panose="020B0604020202020204" pitchFamily="34" charset="0"/>
                  <a:cs typeface="Arial" panose="020B0604020202020204" pitchFamily="34" charset="0"/>
                </a:rPr>
                <a:t>02</a:t>
              </a:r>
            </a:p>
          </p:txBody>
        </p:sp>
        <p:grpSp>
          <p:nvGrpSpPr>
            <p:cNvPr id="43" name="组合 42">
              <a:extLst>
                <a:ext uri="{FF2B5EF4-FFF2-40B4-BE49-F238E27FC236}">
                  <a16:creationId xmlns:a16="http://schemas.microsoft.com/office/drawing/2014/main" id="{E91A7228-837D-1146-B111-C24DE1293DEF}"/>
                </a:ext>
              </a:extLst>
            </p:cNvPr>
            <p:cNvGrpSpPr/>
            <p:nvPr/>
          </p:nvGrpSpPr>
          <p:grpSpPr>
            <a:xfrm>
              <a:off x="4336870" y="2785673"/>
              <a:ext cx="2438507" cy="1512994"/>
              <a:chOff x="2905839" y="1892933"/>
              <a:chExt cx="2438507" cy="1512994"/>
            </a:xfrm>
          </p:grpSpPr>
          <p:sp>
            <p:nvSpPr>
              <p:cNvPr id="44" name="文本框 43">
                <a:extLst>
                  <a:ext uri="{FF2B5EF4-FFF2-40B4-BE49-F238E27FC236}">
                    <a16:creationId xmlns:a16="http://schemas.microsoft.com/office/drawing/2014/main" id="{8FEDD61A-828D-C54A-B7CB-D4EF77CF41BB}"/>
                  </a:ext>
                </a:extLst>
              </p:cNvPr>
              <p:cNvSpPr txBox="1"/>
              <p:nvPr/>
            </p:nvSpPr>
            <p:spPr>
              <a:xfrm>
                <a:off x="3384365" y="3005817"/>
                <a:ext cx="1959981" cy="400110"/>
              </a:xfrm>
              <a:prstGeom prst="rect">
                <a:avLst/>
              </a:prstGeom>
              <a:noFill/>
            </p:spPr>
            <p:txBody>
              <a:bodyPr wrap="square" rtlCol="0">
                <a:spAutoFit/>
              </a:bodyPr>
              <a:lstStyle/>
              <a:p>
                <a:r>
                  <a:rPr lang="en-US" altLang="zh-CN" sz="2000" dirty="0">
                    <a:solidFill>
                      <a:schemeClr val="lt1"/>
                    </a:solidFill>
                    <a:latin typeface="Microsoft YaHei" panose="020B0503020204020204" pitchFamily="34" charset="-122"/>
                    <a:ea typeface="Microsoft YaHei" panose="020B0503020204020204" pitchFamily="34" charset="-122"/>
                    <a:sym typeface="Roboto"/>
                  </a:rPr>
                  <a:t>Project</a:t>
                </a:r>
                <a:r>
                  <a:rPr lang="zh-CN" altLang="en-US" sz="2000" dirty="0">
                    <a:solidFill>
                      <a:schemeClr val="lt1"/>
                    </a:solidFill>
                    <a:latin typeface="Microsoft YaHei" panose="020B0503020204020204" pitchFamily="34" charset="-122"/>
                    <a:ea typeface="Microsoft YaHei" panose="020B0503020204020204" pitchFamily="34" charset="-122"/>
                    <a:sym typeface="Roboto"/>
                  </a:rPr>
                  <a:t> </a:t>
                </a:r>
                <a:r>
                  <a:rPr lang="en-US" altLang="zh-CN" sz="2000" dirty="0">
                    <a:solidFill>
                      <a:schemeClr val="lt1"/>
                    </a:solidFill>
                    <a:latin typeface="Microsoft YaHei" panose="020B0503020204020204" pitchFamily="34" charset="-122"/>
                    <a:ea typeface="Microsoft YaHei" panose="020B0503020204020204" pitchFamily="34" charset="-122"/>
                    <a:sym typeface="Roboto"/>
                  </a:rPr>
                  <a:t>Background</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45" name="文本框 44">
                <a:extLst>
                  <a:ext uri="{FF2B5EF4-FFF2-40B4-BE49-F238E27FC236}">
                    <a16:creationId xmlns:a16="http://schemas.microsoft.com/office/drawing/2014/main" id="{07CE1400-547C-364C-8045-F76973FD7020}"/>
                  </a:ext>
                </a:extLst>
              </p:cNvPr>
              <p:cNvSpPr txBox="1"/>
              <p:nvPr/>
            </p:nvSpPr>
            <p:spPr>
              <a:xfrm>
                <a:off x="2905839" y="1892933"/>
                <a:ext cx="1537195" cy="400110"/>
              </a:xfrm>
              <a:prstGeom prst="rect">
                <a:avLst/>
              </a:prstGeom>
              <a:noFill/>
            </p:spPr>
            <p:txBody>
              <a:bodyPr wrap="square"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2000" dirty="0">
                    <a:latin typeface="Arial" panose="020B0604020202020204" pitchFamily="34" charset="0"/>
                    <a:cs typeface="Arial" panose="020B0604020202020204" pitchFamily="34" charset="0"/>
                  </a:rPr>
                  <a:t>Part Two</a:t>
                </a:r>
                <a:endParaRPr lang="zh-CN" altLang="en-US" sz="2000" dirty="0">
                  <a:latin typeface="Arial" panose="020B0604020202020204" pitchFamily="34" charset="0"/>
                  <a:cs typeface="Arial" panose="020B0604020202020204" pitchFamily="34" charset="0"/>
                </a:endParaRPr>
              </a:p>
            </p:txBody>
          </p:sp>
        </p:grpSp>
      </p:grpSp>
      <p:cxnSp>
        <p:nvCxnSpPr>
          <p:cNvPr id="49" name="Straight Connector 13">
            <a:extLst>
              <a:ext uri="{FF2B5EF4-FFF2-40B4-BE49-F238E27FC236}">
                <a16:creationId xmlns:a16="http://schemas.microsoft.com/office/drawing/2014/main" id="{052A5862-F892-F946-AD8B-5FE2C481A38D}"/>
              </a:ext>
            </a:extLst>
          </p:cNvPr>
          <p:cNvCxnSpPr>
            <a:cxnSpLocks/>
          </p:cNvCxnSpPr>
          <p:nvPr/>
        </p:nvCxnSpPr>
        <p:spPr>
          <a:xfrm>
            <a:off x="5232191" y="4795777"/>
            <a:ext cx="0" cy="2031975"/>
          </a:xfrm>
          <a:prstGeom prst="line">
            <a:avLst/>
          </a:prstGeom>
          <a:ln w="38100" cap="sq">
            <a:solidFill>
              <a:schemeClr val="accent5">
                <a:lumMod val="60000"/>
                <a:lumOff val="40000"/>
              </a:schemeClr>
            </a:solidFill>
            <a:prstDash val="solid"/>
            <a:headEnd type="ova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808E651B-DB22-EE4D-8EC3-75D5E5D60E37}"/>
              </a:ext>
            </a:extLst>
          </p:cNvPr>
          <p:cNvGrpSpPr/>
          <p:nvPr/>
        </p:nvGrpSpPr>
        <p:grpSpPr>
          <a:xfrm>
            <a:off x="540210" y="1672063"/>
            <a:ext cx="5603325" cy="830997"/>
            <a:chOff x="2015383" y="1928500"/>
            <a:chExt cx="3773262" cy="830997"/>
          </a:xfrm>
        </p:grpSpPr>
        <p:sp>
          <p:nvSpPr>
            <p:cNvPr id="51" name="Text Placeholder 3">
              <a:extLst>
                <a:ext uri="{FF2B5EF4-FFF2-40B4-BE49-F238E27FC236}">
                  <a16:creationId xmlns:a16="http://schemas.microsoft.com/office/drawing/2014/main" id="{1E1309E1-1DBA-544E-8ACD-0F8199CEA0C5}"/>
                </a:ext>
              </a:extLst>
            </p:cNvPr>
            <p:cNvSpPr txBox="1">
              <a:spLocks/>
            </p:cNvSpPr>
            <p:nvPr/>
          </p:nvSpPr>
          <p:spPr>
            <a:xfrm>
              <a:off x="2015383" y="1928500"/>
              <a:ext cx="769442" cy="8309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5400" dirty="0">
                  <a:solidFill>
                    <a:srgbClr val="F8D35E"/>
                  </a:solidFill>
                  <a:latin typeface="Arial" panose="020B0604020202020204" pitchFamily="34" charset="0"/>
                  <a:cs typeface="Arial" panose="020B0604020202020204" pitchFamily="34" charset="0"/>
                </a:rPr>
                <a:t>01</a:t>
              </a:r>
              <a:endParaRPr kumimoji="0" lang="en-US" sz="5400" b="1" i="0" u="none" strike="noStrike" kern="1200" cap="none" spc="0" normalizeH="0" baseline="0" noProof="0" dirty="0">
                <a:ln>
                  <a:noFill/>
                </a:ln>
                <a:solidFill>
                  <a:srgbClr val="F8D35E"/>
                </a:solidFill>
                <a:effectLst/>
                <a:uLnTx/>
                <a:uFillTx/>
                <a:latin typeface="Arial" panose="020B0604020202020204" pitchFamily="34" charset="0"/>
                <a:cs typeface="Arial" panose="020B0604020202020204" pitchFamily="34" charset="0"/>
              </a:endParaRPr>
            </a:p>
          </p:txBody>
        </p:sp>
        <p:grpSp>
          <p:nvGrpSpPr>
            <p:cNvPr id="52" name="组合 51">
              <a:extLst>
                <a:ext uri="{FF2B5EF4-FFF2-40B4-BE49-F238E27FC236}">
                  <a16:creationId xmlns:a16="http://schemas.microsoft.com/office/drawing/2014/main" id="{C655E88C-D096-0146-888E-34F5946B0D30}"/>
                </a:ext>
              </a:extLst>
            </p:cNvPr>
            <p:cNvGrpSpPr/>
            <p:nvPr/>
          </p:nvGrpSpPr>
          <p:grpSpPr>
            <a:xfrm>
              <a:off x="2751800" y="1947922"/>
              <a:ext cx="3036845" cy="664825"/>
              <a:chOff x="2980400" y="1921931"/>
              <a:chExt cx="3036845" cy="664825"/>
            </a:xfrm>
          </p:grpSpPr>
          <p:sp>
            <p:nvSpPr>
              <p:cNvPr id="53" name="文本框 52">
                <a:extLst>
                  <a:ext uri="{FF2B5EF4-FFF2-40B4-BE49-F238E27FC236}">
                    <a16:creationId xmlns:a16="http://schemas.microsoft.com/office/drawing/2014/main" id="{B20B61B4-19D8-F34D-91D2-2EC1884DEBB6}"/>
                  </a:ext>
                </a:extLst>
              </p:cNvPr>
              <p:cNvSpPr txBox="1"/>
              <p:nvPr/>
            </p:nvSpPr>
            <p:spPr>
              <a:xfrm>
                <a:off x="2980400" y="2087132"/>
                <a:ext cx="3036845" cy="499624"/>
              </a:xfrm>
              <a:prstGeom prst="rect">
                <a:avLst/>
              </a:prstGeom>
              <a:noFill/>
            </p:spPr>
            <p:txBody>
              <a:bodyPr wrap="square" rtlCol="0">
                <a:spAutoFit/>
              </a:bodyPr>
              <a:lstStyle/>
              <a:p>
                <a:pPr>
                  <a:lnSpc>
                    <a:spcPct val="150000"/>
                  </a:lnSpc>
                </a:pPr>
                <a:r>
                  <a:rPr lang="en-US" altLang="zh-CN" sz="2000" dirty="0">
                    <a:solidFill>
                      <a:schemeClr val="lt1"/>
                    </a:solidFill>
                    <a:latin typeface="Microsoft YaHei" panose="020B0503020204020204" pitchFamily="34" charset="-122"/>
                    <a:ea typeface="Microsoft YaHei" panose="020B0503020204020204" pitchFamily="34" charset="-122"/>
                    <a:cs typeface="Roboto"/>
                    <a:sym typeface="Roboto"/>
                  </a:rPr>
                  <a:t>Introduction</a:t>
                </a:r>
                <a:r>
                  <a:rPr lang="zh-CN" altLang="en-US" sz="2000" dirty="0">
                    <a:solidFill>
                      <a:schemeClr val="lt1"/>
                    </a:solidFill>
                    <a:latin typeface="Microsoft YaHei" panose="020B0503020204020204" pitchFamily="34" charset="-122"/>
                    <a:ea typeface="Microsoft YaHei" panose="020B0503020204020204" pitchFamily="34" charset="-122"/>
                    <a:cs typeface="Roboto"/>
                    <a:sym typeface="Roboto"/>
                  </a:rPr>
                  <a:t> </a:t>
                </a:r>
                <a:endParaRPr lang="en-US" altLang="zh-CN" sz="2000" dirty="0">
                  <a:solidFill>
                    <a:schemeClr val="lt1"/>
                  </a:solidFill>
                  <a:latin typeface="Microsoft YaHei" panose="020B0503020204020204" pitchFamily="34" charset="-122"/>
                  <a:ea typeface="Microsoft YaHei" panose="020B0503020204020204" pitchFamily="34" charset="-122"/>
                  <a:cs typeface="Roboto"/>
                  <a:sym typeface="Roboto"/>
                </a:endParaRPr>
              </a:p>
            </p:txBody>
          </p:sp>
          <p:sp>
            <p:nvSpPr>
              <p:cNvPr id="54" name="文本框 53">
                <a:extLst>
                  <a:ext uri="{FF2B5EF4-FFF2-40B4-BE49-F238E27FC236}">
                    <a16:creationId xmlns:a16="http://schemas.microsoft.com/office/drawing/2014/main" id="{102AFE0D-0113-C941-95CB-5F49DE2F3F0E}"/>
                  </a:ext>
                </a:extLst>
              </p:cNvPr>
              <p:cNvSpPr txBox="1"/>
              <p:nvPr/>
            </p:nvSpPr>
            <p:spPr>
              <a:xfrm>
                <a:off x="2989396" y="1921931"/>
                <a:ext cx="1378737" cy="400110"/>
              </a:xfrm>
              <a:prstGeom prst="rect">
                <a:avLst/>
              </a:prstGeom>
              <a:noFill/>
            </p:spPr>
            <p:txBody>
              <a:bodyPr wrap="square"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2000" dirty="0">
                    <a:latin typeface="Arial" panose="020B0604020202020204" pitchFamily="34" charset="0"/>
                    <a:cs typeface="Arial" panose="020B0604020202020204" pitchFamily="34" charset="0"/>
                  </a:rPr>
                  <a:t>Part One</a:t>
                </a:r>
                <a:endParaRPr lang="zh-CN" altLang="en-US" sz="2000" dirty="0">
                  <a:latin typeface="Arial" panose="020B0604020202020204" pitchFamily="34" charset="0"/>
                  <a:cs typeface="Arial" panose="020B0604020202020204" pitchFamily="34" charset="0"/>
                </a:endParaRPr>
              </a:p>
            </p:txBody>
          </p:sp>
        </p:grpSp>
      </p:grpSp>
      <p:cxnSp>
        <p:nvCxnSpPr>
          <p:cNvPr id="55" name="Straight Connector 13">
            <a:extLst>
              <a:ext uri="{FF2B5EF4-FFF2-40B4-BE49-F238E27FC236}">
                <a16:creationId xmlns:a16="http://schemas.microsoft.com/office/drawing/2014/main" id="{44E01567-F379-514A-B34F-31A27E5D1206}"/>
              </a:ext>
            </a:extLst>
          </p:cNvPr>
          <p:cNvCxnSpPr>
            <a:cxnSpLocks/>
          </p:cNvCxnSpPr>
          <p:nvPr/>
        </p:nvCxnSpPr>
        <p:spPr>
          <a:xfrm>
            <a:off x="6566957" y="5681176"/>
            <a:ext cx="0" cy="1175067"/>
          </a:xfrm>
          <a:prstGeom prst="line">
            <a:avLst/>
          </a:prstGeom>
          <a:ln w="38100" cap="sq">
            <a:solidFill>
              <a:srgbClr val="84CBC5"/>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57" name="文本框 39">
            <a:extLst>
              <a:ext uri="{FF2B5EF4-FFF2-40B4-BE49-F238E27FC236}">
                <a16:creationId xmlns:a16="http://schemas.microsoft.com/office/drawing/2014/main" id="{B6E0A03C-7967-C14B-A10A-2FDB150478CC}"/>
              </a:ext>
            </a:extLst>
          </p:cNvPr>
          <p:cNvSpPr txBox="1"/>
          <p:nvPr/>
        </p:nvSpPr>
        <p:spPr>
          <a:xfrm>
            <a:off x="3202326" y="2896788"/>
            <a:ext cx="517567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微软雅黑" panose="020B0503020204020204" pitchFamily="34" charset="-122"/>
                <a:ea typeface="微软雅黑" panose="020B0503020204020204" pitchFamily="34" charset="-122"/>
              </a:rPr>
              <a:t>Evaluation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of</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Scala</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76BF4CB8-AB08-BC4F-A3E6-CBF755B4DCAE}"/>
              </a:ext>
            </a:extLst>
          </p:cNvPr>
          <p:cNvSpPr txBox="1"/>
          <p:nvPr/>
        </p:nvSpPr>
        <p:spPr>
          <a:xfrm>
            <a:off x="6058849" y="4387250"/>
            <a:ext cx="5159110" cy="400110"/>
          </a:xfrm>
          <a:prstGeom prst="rect">
            <a:avLst/>
          </a:prstGeom>
          <a:noFill/>
        </p:spPr>
        <p:txBody>
          <a:bodyPr wrap="square" rtlCol="0">
            <a:spAutoFit/>
          </a:bodyPr>
          <a:lstStyle/>
          <a:p>
            <a:r>
              <a:rPr lang="en-US" altLang="zh-CN" sz="2000" dirty="0">
                <a:solidFill>
                  <a:schemeClr val="lt1"/>
                </a:solidFill>
                <a:latin typeface="Microsoft YaHei" panose="020B0503020204020204" pitchFamily="34" charset="-122"/>
                <a:ea typeface="Microsoft YaHei" panose="020B0503020204020204" pitchFamily="34" charset="-122"/>
                <a:sym typeface="Roboto"/>
              </a:rPr>
              <a:t>Project</a:t>
            </a:r>
            <a:r>
              <a:rPr lang="zh-CN" altLang="en-US" sz="2000" dirty="0">
                <a:solidFill>
                  <a:schemeClr val="lt1"/>
                </a:solidFill>
                <a:latin typeface="Microsoft YaHei" panose="020B0503020204020204" pitchFamily="34" charset="-122"/>
                <a:ea typeface="Microsoft YaHei" panose="020B0503020204020204" pitchFamily="34" charset="-122"/>
                <a:sym typeface="Roboto"/>
              </a:rPr>
              <a:t> </a:t>
            </a:r>
            <a:r>
              <a:rPr lang="en-US" altLang="zh-CN" sz="2000" dirty="0">
                <a:solidFill>
                  <a:schemeClr val="lt1"/>
                </a:solidFill>
                <a:latin typeface="Microsoft YaHei" panose="020B0503020204020204" pitchFamily="34" charset="-122"/>
                <a:ea typeface="Microsoft YaHei" panose="020B0503020204020204" pitchFamily="34" charset="-122"/>
                <a:sym typeface="Roboto"/>
              </a:rPr>
              <a:t>Vision</a:t>
            </a:r>
            <a:endParaRPr lang="zh-CN" altLang="en-US"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2742812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1"/>
          <p:cNvSpPr txBox="1"/>
          <p:nvPr/>
        </p:nvSpPr>
        <p:spPr>
          <a:xfrm>
            <a:off x="11770245" y="4727"/>
            <a:ext cx="420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dirty="0">
                <a:solidFill>
                  <a:schemeClr val="dk1"/>
                </a:solidFill>
                <a:latin typeface="Calibri"/>
                <a:ea typeface="Calibri"/>
                <a:cs typeface="Calibri"/>
                <a:sym typeface="Calibri"/>
              </a:rPr>
              <a:t>2</a:t>
            </a:r>
            <a:r>
              <a:rPr lang="en-US" sz="1800" dirty="0">
                <a:solidFill>
                  <a:schemeClr val="dk1"/>
                </a:solidFill>
                <a:latin typeface="Calibri"/>
                <a:ea typeface="Calibri"/>
                <a:cs typeface="Calibri"/>
                <a:sym typeface="Calibri"/>
              </a:rPr>
              <a:t>0</a:t>
            </a:r>
            <a:endParaRPr sz="1800" dirty="0">
              <a:solidFill>
                <a:schemeClr val="dk1"/>
              </a:solidFill>
              <a:latin typeface="Calibri"/>
              <a:ea typeface="Calibri"/>
              <a:cs typeface="Calibri"/>
              <a:sym typeface="Calibri"/>
            </a:endParaRPr>
          </a:p>
        </p:txBody>
      </p:sp>
      <p:cxnSp>
        <p:nvCxnSpPr>
          <p:cNvPr id="265" name="Google Shape;265;p11"/>
          <p:cNvCxnSpPr/>
          <p:nvPr/>
        </p:nvCxnSpPr>
        <p:spPr>
          <a:xfrm>
            <a:off x="0" y="1121921"/>
            <a:ext cx="10366744" cy="0"/>
          </a:xfrm>
          <a:prstGeom prst="straightConnector1">
            <a:avLst/>
          </a:prstGeom>
          <a:noFill/>
          <a:ln w="9525" cap="flat" cmpd="sng">
            <a:solidFill>
              <a:schemeClr val="lt1"/>
            </a:solidFill>
            <a:prstDash val="solid"/>
            <a:miter lim="800000"/>
            <a:headEnd type="none" w="sm" len="sm"/>
            <a:tailEnd type="none" w="sm" len="sm"/>
          </a:ln>
        </p:spPr>
      </p:cxnSp>
      <p:sp>
        <p:nvSpPr>
          <p:cNvPr id="266" name="Google Shape;266;p11"/>
          <p:cNvSpPr txBox="1"/>
          <p:nvPr/>
        </p:nvSpPr>
        <p:spPr>
          <a:xfrm>
            <a:off x="383060" y="302973"/>
            <a:ext cx="1050114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chemeClr val="lt1"/>
                </a:solidFill>
                <a:latin typeface="Arial"/>
                <a:ea typeface="Arial"/>
                <a:cs typeface="Arial"/>
                <a:sym typeface="Arial"/>
              </a:rPr>
              <a:t>High-Level Architecture</a:t>
            </a:r>
            <a:endParaRPr sz="4400">
              <a:solidFill>
                <a:schemeClr val="lt1"/>
              </a:solidFill>
              <a:latin typeface="Arial"/>
              <a:ea typeface="Arial"/>
              <a:cs typeface="Arial"/>
              <a:sym typeface="Arial"/>
            </a:endParaRPr>
          </a:p>
        </p:txBody>
      </p:sp>
      <p:sp>
        <p:nvSpPr>
          <p:cNvPr id="267" name="Google Shape;267;p11"/>
          <p:cNvSpPr txBox="1"/>
          <p:nvPr/>
        </p:nvSpPr>
        <p:spPr>
          <a:xfrm>
            <a:off x="219993" y="1262364"/>
            <a:ext cx="7905436" cy="509213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lt1"/>
              </a:buClr>
              <a:buSzPts val="1400"/>
              <a:buFont typeface="Arial"/>
              <a:buChar char="●"/>
            </a:pPr>
            <a:r>
              <a:rPr lang="en-US" sz="1800" b="1" dirty="0">
                <a:solidFill>
                  <a:schemeClr val="lt1"/>
                </a:solidFill>
                <a:latin typeface="Calibri"/>
                <a:ea typeface="Calibri"/>
                <a:cs typeface="Calibri"/>
                <a:sym typeface="Calibri"/>
              </a:rPr>
              <a:t>Database (Spark - Scala)</a:t>
            </a:r>
            <a:endParaRPr sz="1800" b="1" dirty="0">
              <a:solidFill>
                <a:schemeClr val="lt1"/>
              </a:solidFill>
              <a:latin typeface="Calibri"/>
              <a:ea typeface="Calibri"/>
              <a:cs typeface="Calibri"/>
              <a:sym typeface="Calibri"/>
            </a:endParaRPr>
          </a:p>
          <a:p>
            <a:pPr marL="914400" marR="0" lvl="1" indent="-304800" algn="l" rtl="0">
              <a:lnSpc>
                <a:spcPct val="115000"/>
              </a:lnSpc>
              <a:spcBef>
                <a:spcPts val="0"/>
              </a:spcBef>
              <a:spcAft>
                <a:spcPts val="0"/>
              </a:spcAft>
              <a:buClr>
                <a:schemeClr val="lt1"/>
              </a:buClr>
              <a:buSzPts val="1200"/>
              <a:buFont typeface="Arial"/>
              <a:buChar char="○"/>
            </a:pPr>
            <a:r>
              <a:rPr lang="en-US" sz="1600" b="0" i="0" u="none" strike="noStrike" cap="none" dirty="0">
                <a:solidFill>
                  <a:schemeClr val="lt1"/>
                </a:solidFill>
                <a:latin typeface="Calibri"/>
                <a:ea typeface="Calibri"/>
                <a:cs typeface="Calibri"/>
                <a:sym typeface="Calibri"/>
              </a:rPr>
              <a:t>Store the historical data (original data and processed data)</a:t>
            </a:r>
            <a:endParaRPr sz="1600" b="0" i="0" u="none" strike="noStrike" cap="none" dirty="0">
              <a:solidFill>
                <a:schemeClr val="lt1"/>
              </a:solidFill>
              <a:latin typeface="Calibri"/>
              <a:ea typeface="Calibri"/>
              <a:cs typeface="Calibri"/>
              <a:sym typeface="Calibri"/>
            </a:endParaRPr>
          </a:p>
          <a:p>
            <a:pPr marL="914400" marR="0" lvl="1" indent="-304800" algn="l" rtl="0">
              <a:lnSpc>
                <a:spcPct val="115000"/>
              </a:lnSpc>
              <a:spcBef>
                <a:spcPts val="0"/>
              </a:spcBef>
              <a:spcAft>
                <a:spcPts val="0"/>
              </a:spcAft>
              <a:buClr>
                <a:schemeClr val="lt1"/>
              </a:buClr>
              <a:buSzPts val="1200"/>
              <a:buFont typeface="Arial"/>
              <a:buChar char="○"/>
            </a:pPr>
            <a:r>
              <a:rPr lang="en-US" sz="1600" b="0" i="0" u="none" strike="noStrike" cap="none" dirty="0">
                <a:solidFill>
                  <a:schemeClr val="lt1"/>
                </a:solidFill>
                <a:latin typeface="Calibri"/>
                <a:ea typeface="Calibri"/>
                <a:cs typeface="Calibri"/>
                <a:sym typeface="Calibri"/>
              </a:rPr>
              <a:t>Store the data and statistics after daily calculation and processing by the system</a:t>
            </a:r>
            <a:endParaRPr dirty="0"/>
          </a:p>
          <a:p>
            <a:pPr marL="914400" marR="0" lvl="1" indent="-304800" algn="l" rtl="0">
              <a:lnSpc>
                <a:spcPct val="115000"/>
              </a:lnSpc>
              <a:spcBef>
                <a:spcPts val="0"/>
              </a:spcBef>
              <a:spcAft>
                <a:spcPts val="0"/>
              </a:spcAft>
              <a:buClr>
                <a:schemeClr val="lt1"/>
              </a:buClr>
              <a:buSzPts val="1200"/>
              <a:buFont typeface="Arial"/>
              <a:buChar char="○"/>
            </a:pPr>
            <a:r>
              <a:rPr lang="en-US" sz="1600" b="0" i="0" u="none" strike="noStrike" cap="none" dirty="0">
                <a:solidFill>
                  <a:schemeClr val="lt1"/>
                </a:solidFill>
                <a:latin typeface="Calibri"/>
                <a:ea typeface="Calibri"/>
                <a:cs typeface="Calibri"/>
                <a:sym typeface="Calibri"/>
              </a:rPr>
              <a:t>Respond to data requests from the system </a:t>
            </a:r>
            <a:endParaRPr sz="1600" b="0" i="0" u="none" strike="noStrike" cap="none" dirty="0">
              <a:solidFill>
                <a:schemeClr val="lt1"/>
              </a:solidFill>
              <a:latin typeface="Calibri"/>
              <a:ea typeface="Calibri"/>
              <a:cs typeface="Calibri"/>
              <a:sym typeface="Calibri"/>
            </a:endParaRPr>
          </a:p>
          <a:p>
            <a:pPr marL="457200" marR="0" lvl="0" indent="-317500" algn="l" rtl="0">
              <a:lnSpc>
                <a:spcPct val="115000"/>
              </a:lnSpc>
              <a:spcBef>
                <a:spcPts val="1000"/>
              </a:spcBef>
              <a:spcAft>
                <a:spcPts val="0"/>
              </a:spcAft>
              <a:buClr>
                <a:schemeClr val="lt1"/>
              </a:buClr>
              <a:buSzPts val="1400"/>
              <a:buFont typeface="Arial"/>
              <a:buChar char="●"/>
            </a:pPr>
            <a:r>
              <a:rPr lang="en-US" sz="1800" b="1" dirty="0">
                <a:solidFill>
                  <a:schemeClr val="lt1"/>
                </a:solidFill>
                <a:latin typeface="Calibri"/>
                <a:ea typeface="Calibri"/>
                <a:cs typeface="Calibri"/>
                <a:sym typeface="Calibri"/>
              </a:rPr>
              <a:t>Information Processing Module (Scala)</a:t>
            </a:r>
            <a:endParaRPr sz="1800" b="1" dirty="0">
              <a:solidFill>
                <a:schemeClr val="lt1"/>
              </a:solidFill>
              <a:latin typeface="Calibri"/>
              <a:ea typeface="Calibri"/>
              <a:cs typeface="Calibri"/>
              <a:sym typeface="Calibri"/>
            </a:endParaRPr>
          </a:p>
          <a:p>
            <a:pPr marL="914400" marR="0" lvl="1" indent="-304800" algn="l" rtl="0">
              <a:lnSpc>
                <a:spcPct val="115000"/>
              </a:lnSpc>
              <a:spcBef>
                <a:spcPts val="0"/>
              </a:spcBef>
              <a:spcAft>
                <a:spcPts val="0"/>
              </a:spcAft>
              <a:buClr>
                <a:schemeClr val="lt1"/>
              </a:buClr>
              <a:buSzPts val="1200"/>
              <a:buFont typeface="Arial"/>
              <a:buChar char="○"/>
            </a:pPr>
            <a:r>
              <a:rPr lang="en-US" sz="1600" b="0" i="0" u="none" strike="noStrike" cap="none" dirty="0">
                <a:solidFill>
                  <a:schemeClr val="lt1"/>
                </a:solidFill>
                <a:latin typeface="Calibri"/>
                <a:ea typeface="Calibri"/>
                <a:cs typeface="Calibri"/>
                <a:sym typeface="Calibri"/>
              </a:rPr>
              <a:t>Obtain daily stock data from data sources (stock exchange)</a:t>
            </a:r>
            <a:endParaRPr sz="1600" b="0" i="0" u="none" strike="noStrike" cap="none" dirty="0">
              <a:solidFill>
                <a:schemeClr val="lt1"/>
              </a:solidFill>
              <a:latin typeface="Calibri"/>
              <a:ea typeface="Calibri"/>
              <a:cs typeface="Calibri"/>
              <a:sym typeface="Calibri"/>
            </a:endParaRPr>
          </a:p>
          <a:p>
            <a:pPr marL="914400" marR="0" lvl="1" indent="-304800" algn="l" rtl="0">
              <a:lnSpc>
                <a:spcPct val="115000"/>
              </a:lnSpc>
              <a:spcBef>
                <a:spcPts val="0"/>
              </a:spcBef>
              <a:spcAft>
                <a:spcPts val="0"/>
              </a:spcAft>
              <a:buClr>
                <a:schemeClr val="lt1"/>
              </a:buClr>
              <a:buSzPts val="1200"/>
              <a:buFont typeface="Arial"/>
              <a:buChar char="○"/>
            </a:pPr>
            <a:r>
              <a:rPr lang="en-US" sz="1600" b="0" i="0" u="none" strike="noStrike" cap="none" dirty="0">
                <a:solidFill>
                  <a:schemeClr val="lt1"/>
                </a:solidFill>
                <a:latin typeface="Calibri"/>
                <a:ea typeface="Calibri"/>
                <a:cs typeface="Calibri"/>
                <a:sym typeface="Calibri"/>
              </a:rPr>
              <a:t>Update and manage the Database</a:t>
            </a:r>
            <a:endParaRPr sz="1600" b="0" i="0" u="none" strike="noStrike" cap="none" dirty="0">
              <a:solidFill>
                <a:schemeClr val="lt1"/>
              </a:solidFill>
              <a:latin typeface="Calibri"/>
              <a:ea typeface="Calibri"/>
              <a:cs typeface="Calibri"/>
              <a:sym typeface="Calibri"/>
            </a:endParaRPr>
          </a:p>
          <a:p>
            <a:pPr marL="914400" marR="0" lvl="1" indent="-304800" algn="l" rtl="0">
              <a:lnSpc>
                <a:spcPct val="115000"/>
              </a:lnSpc>
              <a:spcBef>
                <a:spcPts val="0"/>
              </a:spcBef>
              <a:spcAft>
                <a:spcPts val="0"/>
              </a:spcAft>
              <a:buClr>
                <a:schemeClr val="lt1"/>
              </a:buClr>
              <a:buSzPts val="1200"/>
              <a:buFont typeface="Arial"/>
              <a:buChar char="○"/>
            </a:pPr>
            <a:r>
              <a:rPr lang="en-US" sz="1600" b="0" i="0" u="none" strike="noStrike" cap="none" dirty="0">
                <a:solidFill>
                  <a:schemeClr val="lt1"/>
                </a:solidFill>
                <a:latin typeface="Calibri"/>
                <a:ea typeface="Calibri"/>
                <a:cs typeface="Calibri"/>
                <a:sym typeface="Calibri"/>
              </a:rPr>
              <a:t>Calculate and statistics daily stock information - </a:t>
            </a:r>
            <a:r>
              <a:rPr lang="en-US" sz="1600" dirty="0">
                <a:solidFill>
                  <a:schemeClr val="lt1"/>
                </a:solidFill>
                <a:latin typeface="Calibri"/>
                <a:ea typeface="Calibri"/>
                <a:cs typeface="Calibri"/>
                <a:sym typeface="Calibri"/>
              </a:rPr>
              <a:t>Overview of the market</a:t>
            </a:r>
            <a:endParaRPr sz="1600" dirty="0">
              <a:solidFill>
                <a:schemeClr val="lt1"/>
              </a:solidFill>
              <a:latin typeface="Calibri"/>
              <a:ea typeface="Calibri"/>
              <a:cs typeface="Calibri"/>
              <a:sym typeface="Calibri"/>
            </a:endParaRPr>
          </a:p>
          <a:p>
            <a:pPr marL="914400" lvl="1" indent="-304800" algn="l" rtl="0">
              <a:lnSpc>
                <a:spcPct val="115000"/>
              </a:lnSpc>
              <a:spcBef>
                <a:spcPts val="0"/>
              </a:spcBef>
              <a:spcAft>
                <a:spcPts val="0"/>
              </a:spcAft>
              <a:buClr>
                <a:schemeClr val="lt1"/>
              </a:buClr>
              <a:buSzPts val="1200"/>
              <a:buChar char="○"/>
            </a:pPr>
            <a:r>
              <a:rPr lang="en-US" sz="1600" dirty="0">
                <a:solidFill>
                  <a:schemeClr val="lt1"/>
                </a:solidFill>
                <a:latin typeface="Calibri"/>
                <a:ea typeface="Calibri"/>
                <a:cs typeface="Calibri"/>
                <a:sym typeface="Calibri"/>
              </a:rPr>
              <a:t>Recommend stocks to users by several strategies</a:t>
            </a:r>
            <a:endParaRPr sz="1600" dirty="0">
              <a:solidFill>
                <a:schemeClr val="lt1"/>
              </a:solidFill>
              <a:latin typeface="Calibri"/>
              <a:ea typeface="Calibri"/>
              <a:cs typeface="Calibri"/>
              <a:sym typeface="Calibri"/>
            </a:endParaRPr>
          </a:p>
          <a:p>
            <a:pPr marL="914400" marR="0" lvl="1" indent="-304800" algn="l" rtl="0">
              <a:lnSpc>
                <a:spcPct val="115000"/>
              </a:lnSpc>
              <a:spcBef>
                <a:spcPts val="0"/>
              </a:spcBef>
              <a:spcAft>
                <a:spcPts val="0"/>
              </a:spcAft>
              <a:buClr>
                <a:schemeClr val="lt1"/>
              </a:buClr>
              <a:buSzPts val="1200"/>
              <a:buFont typeface="Arial"/>
              <a:buChar char="○"/>
            </a:pPr>
            <a:r>
              <a:rPr lang="en-US" sz="1600" b="0" i="0" u="none" strike="noStrike" cap="none" dirty="0">
                <a:solidFill>
                  <a:schemeClr val="lt1"/>
                </a:solidFill>
                <a:latin typeface="Calibri"/>
                <a:ea typeface="Calibri"/>
                <a:cs typeface="Calibri"/>
                <a:sym typeface="Calibri"/>
              </a:rPr>
              <a:t>Send result to the User Interface </a:t>
            </a:r>
            <a:endParaRPr sz="1600" b="0" i="0" u="none" strike="noStrike" cap="none" dirty="0">
              <a:solidFill>
                <a:schemeClr val="lt1"/>
              </a:solidFill>
              <a:latin typeface="Calibri"/>
              <a:ea typeface="Calibri"/>
              <a:cs typeface="Calibri"/>
              <a:sym typeface="Calibri"/>
            </a:endParaRPr>
          </a:p>
          <a:p>
            <a:pPr marL="457200" marR="0" lvl="0" indent="-304800" algn="l" rtl="0">
              <a:lnSpc>
                <a:spcPct val="115000"/>
              </a:lnSpc>
              <a:spcBef>
                <a:spcPts val="1000"/>
              </a:spcBef>
              <a:spcAft>
                <a:spcPts val="0"/>
              </a:spcAft>
              <a:buClr>
                <a:schemeClr val="lt1"/>
              </a:buClr>
              <a:buSzPts val="1200"/>
              <a:buFont typeface="Arial"/>
              <a:buChar char="●"/>
            </a:pPr>
            <a:r>
              <a:rPr lang="en-US" sz="1800" b="1" dirty="0">
                <a:solidFill>
                  <a:schemeClr val="lt1"/>
                </a:solidFill>
                <a:latin typeface="Calibri"/>
                <a:ea typeface="Calibri"/>
                <a:cs typeface="Calibri"/>
                <a:sym typeface="Calibri"/>
              </a:rPr>
              <a:t>User Interface (HTML5)</a:t>
            </a:r>
            <a:endParaRPr sz="1800" b="1" dirty="0">
              <a:solidFill>
                <a:schemeClr val="lt1"/>
              </a:solidFill>
              <a:latin typeface="Calibri"/>
              <a:ea typeface="Calibri"/>
              <a:cs typeface="Calibri"/>
              <a:sym typeface="Calibri"/>
            </a:endParaRPr>
          </a:p>
          <a:p>
            <a:pPr marL="914400" marR="0" lvl="1" indent="-304800" algn="l" rtl="0">
              <a:lnSpc>
                <a:spcPct val="115000"/>
              </a:lnSpc>
              <a:spcBef>
                <a:spcPts val="0"/>
              </a:spcBef>
              <a:spcAft>
                <a:spcPts val="0"/>
              </a:spcAft>
              <a:buClr>
                <a:schemeClr val="lt1"/>
              </a:buClr>
              <a:buSzPts val="1200"/>
              <a:buFont typeface="Arial"/>
              <a:buChar char="○"/>
            </a:pPr>
            <a:r>
              <a:rPr lang="en-US" sz="1600" b="0" i="0" u="none" strike="noStrike" cap="none" dirty="0">
                <a:solidFill>
                  <a:schemeClr val="lt1"/>
                </a:solidFill>
                <a:latin typeface="Calibri"/>
                <a:ea typeface="Calibri"/>
                <a:cs typeface="Calibri"/>
                <a:sym typeface="Calibri"/>
              </a:rPr>
              <a:t>Display daily stock information</a:t>
            </a:r>
            <a:endParaRPr sz="1600" b="0" i="0" u="none" strike="noStrike" cap="none" dirty="0">
              <a:solidFill>
                <a:schemeClr val="lt1"/>
              </a:solidFill>
              <a:latin typeface="Calibri"/>
              <a:ea typeface="Calibri"/>
              <a:cs typeface="Calibri"/>
              <a:sym typeface="Calibri"/>
            </a:endParaRPr>
          </a:p>
          <a:p>
            <a:pPr marL="914400" marR="0" lvl="1" indent="-304800" algn="l" rtl="0">
              <a:lnSpc>
                <a:spcPct val="115000"/>
              </a:lnSpc>
              <a:spcBef>
                <a:spcPts val="0"/>
              </a:spcBef>
              <a:spcAft>
                <a:spcPts val="0"/>
              </a:spcAft>
              <a:buClr>
                <a:schemeClr val="lt1"/>
              </a:buClr>
              <a:buSzPts val="1200"/>
              <a:buFont typeface="Arial"/>
              <a:buChar char="○"/>
            </a:pPr>
            <a:r>
              <a:rPr lang="en-US" sz="1600" dirty="0">
                <a:solidFill>
                  <a:schemeClr val="lt1"/>
                </a:solidFill>
                <a:latin typeface="Calibri"/>
                <a:ea typeface="Calibri"/>
                <a:cs typeface="Calibri"/>
                <a:sym typeface="Calibri"/>
              </a:rPr>
              <a:t>Overview s</a:t>
            </a:r>
            <a:r>
              <a:rPr lang="en-US" sz="1600" b="0" i="0" u="none" strike="noStrike" cap="none" dirty="0">
                <a:solidFill>
                  <a:schemeClr val="lt1"/>
                </a:solidFill>
                <a:latin typeface="Calibri"/>
                <a:ea typeface="Calibri"/>
                <a:cs typeface="Calibri"/>
                <a:sym typeface="Calibri"/>
              </a:rPr>
              <a:t>tatistics </a:t>
            </a:r>
            <a:r>
              <a:rPr lang="en-US" sz="1600" dirty="0">
                <a:solidFill>
                  <a:schemeClr val="lt1"/>
                </a:solidFill>
                <a:latin typeface="Calibri"/>
                <a:ea typeface="Calibri"/>
                <a:cs typeface="Calibri"/>
                <a:sym typeface="Calibri"/>
              </a:rPr>
              <a:t>for sentiment analysis of the whole market</a:t>
            </a:r>
            <a:endParaRPr sz="1600" dirty="0">
              <a:solidFill>
                <a:schemeClr val="lt1"/>
              </a:solidFill>
              <a:latin typeface="Calibri"/>
              <a:ea typeface="Calibri"/>
              <a:cs typeface="Calibri"/>
              <a:sym typeface="Calibri"/>
            </a:endParaRPr>
          </a:p>
          <a:p>
            <a:pPr marL="914400" marR="0" lvl="1" indent="-330200" algn="l" rtl="0">
              <a:lnSpc>
                <a:spcPct val="115000"/>
              </a:lnSpc>
              <a:spcBef>
                <a:spcPts val="0"/>
              </a:spcBef>
              <a:spcAft>
                <a:spcPts val="0"/>
              </a:spcAft>
              <a:buClr>
                <a:schemeClr val="lt1"/>
              </a:buClr>
              <a:buSzPts val="1600"/>
              <a:buFont typeface="Calibri"/>
              <a:buChar char="○"/>
            </a:pPr>
            <a:r>
              <a:rPr lang="en-US" sz="1600" dirty="0">
                <a:solidFill>
                  <a:schemeClr val="lt1"/>
                </a:solidFill>
                <a:latin typeface="Calibri"/>
                <a:ea typeface="Calibri"/>
                <a:cs typeface="Calibri"/>
                <a:sym typeface="Calibri"/>
              </a:rPr>
              <a:t>Details of selected stock - daily information, charts, and company information</a:t>
            </a:r>
            <a:endParaRPr sz="1600" dirty="0">
              <a:solidFill>
                <a:schemeClr val="lt1"/>
              </a:solidFill>
              <a:latin typeface="Calibri"/>
              <a:ea typeface="Calibri"/>
              <a:cs typeface="Calibri"/>
              <a:sym typeface="Calibri"/>
            </a:endParaRPr>
          </a:p>
          <a:p>
            <a:pPr marL="914400" marR="0" lvl="1" indent="-304800" algn="l" rtl="0">
              <a:lnSpc>
                <a:spcPct val="115000"/>
              </a:lnSpc>
              <a:spcBef>
                <a:spcPts val="0"/>
              </a:spcBef>
              <a:spcAft>
                <a:spcPts val="0"/>
              </a:spcAft>
              <a:buClr>
                <a:schemeClr val="lt1"/>
              </a:buClr>
              <a:buSzPts val="1200"/>
              <a:buFont typeface="Arial"/>
              <a:buChar char="○"/>
            </a:pPr>
            <a:r>
              <a:rPr lang="en-US" sz="1600" b="0" i="0" u="none" strike="noStrike" cap="none" dirty="0">
                <a:solidFill>
                  <a:schemeClr val="lt1"/>
                </a:solidFill>
                <a:latin typeface="Calibri"/>
                <a:ea typeface="Calibri"/>
                <a:cs typeface="Calibri"/>
                <a:sym typeface="Calibri"/>
              </a:rPr>
              <a:t>Recommend stocks picking by </a:t>
            </a:r>
            <a:r>
              <a:rPr lang="en-US" sz="1600" dirty="0">
                <a:solidFill>
                  <a:schemeClr val="lt1"/>
                </a:solidFill>
                <a:latin typeface="Calibri"/>
                <a:ea typeface="Calibri"/>
                <a:cs typeface="Calibri"/>
                <a:sym typeface="Calibri"/>
              </a:rPr>
              <a:t>strategies</a:t>
            </a:r>
            <a:endParaRPr sz="1600" dirty="0">
              <a:solidFill>
                <a:schemeClr val="lt1"/>
              </a:solidFill>
              <a:latin typeface="Calibri"/>
              <a:ea typeface="Calibri"/>
              <a:cs typeface="Calibri"/>
              <a:sym typeface="Calibri"/>
            </a:endParaRPr>
          </a:p>
        </p:txBody>
      </p:sp>
      <p:pic>
        <p:nvPicPr>
          <p:cNvPr id="6" name="图片 5" descr="电脑萤幕画面&#10;&#10;描述已自动生成">
            <a:extLst>
              <a:ext uri="{FF2B5EF4-FFF2-40B4-BE49-F238E27FC236}">
                <a16:creationId xmlns:a16="http://schemas.microsoft.com/office/drawing/2014/main" id="{2080E98B-5072-EB42-99C1-0CDFDC9F3457}"/>
              </a:ext>
            </a:extLst>
          </p:cNvPr>
          <p:cNvPicPr>
            <a:picLocks noChangeAspect="1"/>
          </p:cNvPicPr>
          <p:nvPr/>
        </p:nvPicPr>
        <p:blipFill rotWithShape="1">
          <a:blip r:embed="rId3">
            <a:extLst>
              <a:ext uri="{28A0092B-C50C-407E-A947-70E740481C1C}">
                <a14:useLocalDpi xmlns:a14="http://schemas.microsoft.com/office/drawing/2010/main" val="0"/>
              </a:ext>
            </a:extLst>
          </a:blip>
          <a:srcRect l="9644" t="12753" r="11885" b="12271"/>
          <a:stretch/>
        </p:blipFill>
        <p:spPr>
          <a:xfrm>
            <a:off x="7905509" y="1590619"/>
            <a:ext cx="3957333" cy="4435627"/>
          </a:xfrm>
          <a:prstGeom prst="rect">
            <a:avLst/>
          </a:prstGeom>
        </p:spPr>
      </p:pic>
    </p:spTree>
    <p:extLst>
      <p:ext uri="{BB962C8B-B14F-4D97-AF65-F5344CB8AC3E}">
        <p14:creationId xmlns:p14="http://schemas.microsoft.com/office/powerpoint/2010/main" val="308714842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2"/>
          <p:cNvSpPr txBox="1"/>
          <p:nvPr/>
        </p:nvSpPr>
        <p:spPr>
          <a:xfrm>
            <a:off x="11770245" y="4727"/>
            <a:ext cx="420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dirty="0">
                <a:solidFill>
                  <a:schemeClr val="dk1"/>
                </a:solidFill>
                <a:latin typeface="Calibri"/>
                <a:ea typeface="Calibri"/>
                <a:cs typeface="Calibri"/>
                <a:sym typeface="Calibri"/>
              </a:rPr>
              <a:t>2</a:t>
            </a:r>
            <a:r>
              <a:rPr lang="en-US" sz="1800" dirty="0">
                <a:solidFill>
                  <a:schemeClr val="dk1"/>
                </a:solidFill>
                <a:latin typeface="Calibri"/>
                <a:ea typeface="Calibri"/>
                <a:cs typeface="Calibri"/>
                <a:sym typeface="Calibri"/>
              </a:rPr>
              <a:t>1</a:t>
            </a:r>
            <a:endParaRPr sz="1800" dirty="0">
              <a:solidFill>
                <a:schemeClr val="dk1"/>
              </a:solidFill>
              <a:latin typeface="Calibri"/>
              <a:ea typeface="Calibri"/>
              <a:cs typeface="Calibri"/>
              <a:sym typeface="Calibri"/>
            </a:endParaRPr>
          </a:p>
        </p:txBody>
      </p:sp>
      <p:cxnSp>
        <p:nvCxnSpPr>
          <p:cNvPr id="273" name="Google Shape;273;p12"/>
          <p:cNvCxnSpPr/>
          <p:nvPr/>
        </p:nvCxnSpPr>
        <p:spPr>
          <a:xfrm>
            <a:off x="0" y="1121921"/>
            <a:ext cx="10366744" cy="0"/>
          </a:xfrm>
          <a:prstGeom prst="straightConnector1">
            <a:avLst/>
          </a:prstGeom>
          <a:noFill/>
          <a:ln w="9525" cap="flat" cmpd="sng">
            <a:solidFill>
              <a:schemeClr val="lt1"/>
            </a:solidFill>
            <a:prstDash val="solid"/>
            <a:miter lim="800000"/>
            <a:headEnd type="none" w="sm" len="sm"/>
            <a:tailEnd type="none" w="sm" len="sm"/>
          </a:ln>
        </p:spPr>
      </p:cxnSp>
      <p:sp>
        <p:nvSpPr>
          <p:cNvPr id="275" name="Google Shape;275;p12"/>
          <p:cNvSpPr txBox="1"/>
          <p:nvPr/>
        </p:nvSpPr>
        <p:spPr>
          <a:xfrm>
            <a:off x="510603" y="1439575"/>
            <a:ext cx="7332900" cy="50625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chemeClr val="lt1"/>
              </a:buClr>
              <a:buSzPts val="1200"/>
              <a:buFont typeface="Lato"/>
              <a:buChar char="●"/>
            </a:pPr>
            <a:r>
              <a:rPr lang="en-US" sz="1800" b="1" dirty="0">
                <a:solidFill>
                  <a:schemeClr val="lt1"/>
                </a:solidFill>
                <a:ea typeface="Lato"/>
                <a:cs typeface="Lato"/>
                <a:sym typeface="Lato"/>
              </a:rPr>
              <a:t>Daily Source Data</a:t>
            </a:r>
            <a:endParaRPr sz="1800" b="1" dirty="0">
              <a:solidFill>
                <a:schemeClr val="lt1"/>
              </a:solidFill>
              <a:ea typeface="Lato"/>
              <a:cs typeface="Lato"/>
              <a:sym typeface="Lato"/>
            </a:endParaRPr>
          </a:p>
          <a:p>
            <a:pPr marL="914400" marR="0" lvl="1" indent="-304800" algn="l" rtl="0">
              <a:lnSpc>
                <a:spcPct val="115000"/>
              </a:lnSpc>
              <a:spcBef>
                <a:spcPts val="0"/>
              </a:spcBef>
              <a:spcAft>
                <a:spcPts val="0"/>
              </a:spcAft>
              <a:buClr>
                <a:schemeClr val="lt1"/>
              </a:buClr>
              <a:buSzPts val="1200"/>
              <a:buFont typeface="Lato"/>
              <a:buChar char="○"/>
            </a:pPr>
            <a:r>
              <a:rPr lang="en-US" sz="1600" dirty="0">
                <a:solidFill>
                  <a:schemeClr val="lt1"/>
                </a:solidFill>
                <a:ea typeface="Lato"/>
                <a:cs typeface="Lato"/>
                <a:sym typeface="Lato"/>
              </a:rPr>
              <a:t>Daily stocks and indices information got from the internet</a:t>
            </a:r>
            <a:endParaRPr sz="1600" dirty="0">
              <a:solidFill>
                <a:schemeClr val="lt1"/>
              </a:solidFill>
              <a:ea typeface="Lato"/>
              <a:cs typeface="Lato"/>
              <a:sym typeface="Lato"/>
            </a:endParaRPr>
          </a:p>
          <a:p>
            <a:pPr marL="457200" marR="0" lvl="0" indent="-330200" algn="l" rtl="0">
              <a:lnSpc>
                <a:spcPct val="115000"/>
              </a:lnSpc>
              <a:spcBef>
                <a:spcPts val="0"/>
              </a:spcBef>
              <a:spcAft>
                <a:spcPts val="0"/>
              </a:spcAft>
              <a:buClr>
                <a:schemeClr val="lt1"/>
              </a:buClr>
              <a:buSzPts val="1600"/>
              <a:buFont typeface="Lato"/>
              <a:buChar char="●"/>
            </a:pPr>
            <a:r>
              <a:rPr lang="en-US" sz="1800" b="1" dirty="0">
                <a:solidFill>
                  <a:schemeClr val="lt1"/>
                </a:solidFill>
                <a:ea typeface="Lato"/>
                <a:cs typeface="Lato"/>
                <a:sym typeface="Lato"/>
              </a:rPr>
              <a:t>Daily Market Data</a:t>
            </a:r>
            <a:endParaRPr sz="1600" dirty="0">
              <a:solidFill>
                <a:schemeClr val="lt1"/>
              </a:solidFill>
              <a:ea typeface="Lato"/>
              <a:cs typeface="Lato"/>
              <a:sym typeface="Lato"/>
            </a:endParaRPr>
          </a:p>
          <a:p>
            <a:pPr marL="914400" lvl="1" indent="-330200" algn="l" rtl="0">
              <a:lnSpc>
                <a:spcPct val="115000"/>
              </a:lnSpc>
              <a:spcBef>
                <a:spcPts val="0"/>
              </a:spcBef>
              <a:spcAft>
                <a:spcPts val="0"/>
              </a:spcAft>
              <a:buClr>
                <a:schemeClr val="lt1"/>
              </a:buClr>
              <a:buSzPts val="1600"/>
              <a:buFont typeface="Lato"/>
              <a:buChar char="○"/>
            </a:pPr>
            <a:r>
              <a:rPr lang="en-US" sz="1600" dirty="0">
                <a:solidFill>
                  <a:schemeClr val="lt1"/>
                </a:solidFill>
                <a:ea typeface="Lato"/>
                <a:cs typeface="Lato"/>
                <a:sym typeface="Lato"/>
              </a:rPr>
              <a:t>Daily data calculated by the Information Processing Module</a:t>
            </a:r>
            <a:endParaRPr sz="1600" dirty="0">
              <a:solidFill>
                <a:schemeClr val="lt1"/>
              </a:solidFill>
              <a:ea typeface="Lato"/>
              <a:cs typeface="Lato"/>
              <a:sym typeface="Lato"/>
            </a:endParaRPr>
          </a:p>
          <a:p>
            <a:pPr marL="457200" marR="0" lvl="0" indent="-311150" algn="l" rtl="0">
              <a:lnSpc>
                <a:spcPct val="115000"/>
              </a:lnSpc>
              <a:spcBef>
                <a:spcPts val="1000"/>
              </a:spcBef>
              <a:spcAft>
                <a:spcPts val="0"/>
              </a:spcAft>
              <a:buClr>
                <a:schemeClr val="lt1"/>
              </a:buClr>
              <a:buSzPts val="1300"/>
              <a:buFont typeface="Lato"/>
              <a:buChar char="●"/>
            </a:pPr>
            <a:r>
              <a:rPr lang="en-US" sz="1800" b="1" dirty="0">
                <a:solidFill>
                  <a:schemeClr val="lt1"/>
                </a:solidFill>
                <a:ea typeface="Lato"/>
                <a:cs typeface="Lato"/>
                <a:sym typeface="Lato"/>
              </a:rPr>
              <a:t>Overview Data</a:t>
            </a:r>
            <a:endParaRPr sz="1800" b="1" dirty="0">
              <a:solidFill>
                <a:schemeClr val="lt1"/>
              </a:solidFill>
              <a:ea typeface="Lato"/>
              <a:cs typeface="Lato"/>
              <a:sym typeface="Lato"/>
            </a:endParaRPr>
          </a:p>
          <a:p>
            <a:pPr marL="914400" marR="0" lvl="1" indent="-304800" algn="l" rtl="0">
              <a:lnSpc>
                <a:spcPct val="115000"/>
              </a:lnSpc>
              <a:spcBef>
                <a:spcPts val="0"/>
              </a:spcBef>
              <a:spcAft>
                <a:spcPts val="0"/>
              </a:spcAft>
              <a:buClr>
                <a:schemeClr val="lt1"/>
              </a:buClr>
              <a:buSzPts val="1200"/>
              <a:buFont typeface="Lato"/>
              <a:buChar char="○"/>
            </a:pPr>
            <a:r>
              <a:rPr lang="en-US" sz="1600" dirty="0">
                <a:solidFill>
                  <a:schemeClr val="lt1"/>
                </a:solidFill>
                <a:ea typeface="Lato"/>
                <a:cs typeface="Lato"/>
                <a:sym typeface="Lato"/>
              </a:rPr>
              <a:t>The trend and statistics information of the market</a:t>
            </a:r>
            <a:endParaRPr sz="1600" dirty="0">
              <a:solidFill>
                <a:schemeClr val="lt1"/>
              </a:solidFill>
              <a:ea typeface="Lato"/>
              <a:cs typeface="Lato"/>
              <a:sym typeface="Lato"/>
            </a:endParaRPr>
          </a:p>
          <a:p>
            <a:pPr marL="457200" marR="0" lvl="0" indent="-330200" algn="l" rtl="0">
              <a:lnSpc>
                <a:spcPct val="115000"/>
              </a:lnSpc>
              <a:spcBef>
                <a:spcPts val="0"/>
              </a:spcBef>
              <a:spcAft>
                <a:spcPts val="0"/>
              </a:spcAft>
              <a:buClr>
                <a:schemeClr val="lt1"/>
              </a:buClr>
              <a:buSzPts val="1600"/>
              <a:buFont typeface="Lato"/>
              <a:buChar char="●"/>
            </a:pPr>
            <a:r>
              <a:rPr lang="en-US" sz="1800" b="1" dirty="0">
                <a:solidFill>
                  <a:schemeClr val="lt1"/>
                </a:solidFill>
                <a:ea typeface="Lato"/>
                <a:cs typeface="Lato"/>
                <a:sym typeface="Lato"/>
              </a:rPr>
              <a:t>Screener Data</a:t>
            </a:r>
            <a:endParaRPr sz="1600" dirty="0">
              <a:solidFill>
                <a:schemeClr val="lt1"/>
              </a:solidFill>
              <a:ea typeface="Lato"/>
              <a:cs typeface="Lato"/>
              <a:sym typeface="Lato"/>
            </a:endParaRPr>
          </a:p>
          <a:p>
            <a:pPr marL="914400" marR="0" lvl="1" indent="-330200" algn="l" rtl="0">
              <a:lnSpc>
                <a:spcPct val="115000"/>
              </a:lnSpc>
              <a:spcBef>
                <a:spcPts val="0"/>
              </a:spcBef>
              <a:spcAft>
                <a:spcPts val="0"/>
              </a:spcAft>
              <a:buClr>
                <a:schemeClr val="lt1"/>
              </a:buClr>
              <a:buSzPts val="1600"/>
              <a:buFont typeface="Lato"/>
              <a:buChar char="○"/>
            </a:pPr>
            <a:r>
              <a:rPr lang="en-US" sz="1600" dirty="0">
                <a:solidFill>
                  <a:schemeClr val="lt1"/>
                </a:solidFill>
                <a:ea typeface="Lato"/>
                <a:cs typeface="Lato"/>
                <a:sym typeface="Lato"/>
              </a:rPr>
              <a:t>Stocks selected by strategies</a:t>
            </a:r>
            <a:endParaRPr sz="1600" dirty="0">
              <a:solidFill>
                <a:schemeClr val="lt1"/>
              </a:solidFill>
              <a:ea typeface="Lato"/>
              <a:cs typeface="Lato"/>
              <a:sym typeface="Lato"/>
            </a:endParaRPr>
          </a:p>
          <a:p>
            <a:pPr marL="457200" marR="0" lvl="0" indent="-311150" algn="l" rtl="0">
              <a:lnSpc>
                <a:spcPct val="115000"/>
              </a:lnSpc>
              <a:spcBef>
                <a:spcPts val="1000"/>
              </a:spcBef>
              <a:spcAft>
                <a:spcPts val="0"/>
              </a:spcAft>
              <a:buClr>
                <a:schemeClr val="lt1"/>
              </a:buClr>
              <a:buSzPts val="1300"/>
              <a:buFont typeface="Lato"/>
              <a:buChar char="●"/>
            </a:pPr>
            <a:r>
              <a:rPr lang="en-US" sz="1800" b="1" dirty="0">
                <a:solidFill>
                  <a:schemeClr val="lt1"/>
                </a:solidFill>
                <a:ea typeface="Lato"/>
                <a:cs typeface="Lato"/>
                <a:sym typeface="Lato"/>
              </a:rPr>
              <a:t>Company Information Data</a:t>
            </a:r>
            <a:endParaRPr sz="1800" b="1" dirty="0">
              <a:solidFill>
                <a:schemeClr val="lt1"/>
              </a:solidFill>
              <a:ea typeface="Lato"/>
              <a:cs typeface="Lato"/>
              <a:sym typeface="Lato"/>
            </a:endParaRPr>
          </a:p>
          <a:p>
            <a:pPr marL="914400" marR="0" lvl="1" indent="-311150" algn="l" rtl="0">
              <a:lnSpc>
                <a:spcPct val="115000"/>
              </a:lnSpc>
              <a:spcBef>
                <a:spcPts val="1000"/>
              </a:spcBef>
              <a:spcAft>
                <a:spcPts val="0"/>
              </a:spcAft>
              <a:buClr>
                <a:schemeClr val="lt1"/>
              </a:buClr>
              <a:buSzPts val="1300"/>
              <a:buFont typeface="Lato"/>
              <a:buChar char="○"/>
            </a:pPr>
            <a:r>
              <a:rPr lang="en-US" sz="1600" dirty="0">
                <a:solidFill>
                  <a:schemeClr val="lt1"/>
                </a:solidFill>
                <a:ea typeface="Lato"/>
                <a:cs typeface="Lato"/>
                <a:sym typeface="Lato"/>
              </a:rPr>
              <a:t>Financial Data of Listed Companies</a:t>
            </a:r>
            <a:endParaRPr sz="1600" dirty="0">
              <a:solidFill>
                <a:schemeClr val="lt1"/>
              </a:solidFill>
              <a:ea typeface="Lato"/>
              <a:cs typeface="Lato"/>
              <a:sym typeface="Lato"/>
            </a:endParaRPr>
          </a:p>
          <a:p>
            <a:pPr marL="457200" marR="0" lvl="0" indent="-330200" algn="l" rtl="0">
              <a:lnSpc>
                <a:spcPct val="115000"/>
              </a:lnSpc>
              <a:spcBef>
                <a:spcPts val="1000"/>
              </a:spcBef>
              <a:spcAft>
                <a:spcPts val="0"/>
              </a:spcAft>
              <a:buClr>
                <a:schemeClr val="lt1"/>
              </a:buClr>
              <a:buSzPts val="1600"/>
              <a:buFont typeface="Lato"/>
              <a:buChar char="●"/>
            </a:pPr>
            <a:r>
              <a:rPr lang="en-US" sz="1800" b="1" dirty="0">
                <a:solidFill>
                  <a:schemeClr val="lt1"/>
                </a:solidFill>
                <a:ea typeface="Lato"/>
                <a:cs typeface="Lato"/>
                <a:sym typeface="Lato"/>
              </a:rPr>
              <a:t>Tick Data</a:t>
            </a:r>
            <a:endParaRPr sz="1600" dirty="0">
              <a:solidFill>
                <a:schemeClr val="lt1"/>
              </a:solidFill>
              <a:ea typeface="Lato"/>
              <a:cs typeface="Lato"/>
              <a:sym typeface="Lato"/>
            </a:endParaRPr>
          </a:p>
          <a:p>
            <a:pPr marL="914400" marR="0" lvl="1" indent="-330200" algn="l" rtl="0">
              <a:lnSpc>
                <a:spcPct val="115000"/>
              </a:lnSpc>
              <a:spcBef>
                <a:spcPts val="1000"/>
              </a:spcBef>
              <a:spcAft>
                <a:spcPts val="0"/>
              </a:spcAft>
              <a:buClr>
                <a:schemeClr val="lt1"/>
              </a:buClr>
              <a:buSzPts val="1600"/>
              <a:buFont typeface="Lato"/>
              <a:buChar char="○"/>
            </a:pPr>
            <a:r>
              <a:rPr lang="en-US" sz="1600" dirty="0">
                <a:solidFill>
                  <a:schemeClr val="lt1"/>
                </a:solidFill>
                <a:ea typeface="Lato"/>
                <a:cs typeface="Lato"/>
                <a:sym typeface="Lato"/>
              </a:rPr>
              <a:t>Trading information per second of stocks</a:t>
            </a:r>
            <a:endParaRPr sz="1600" dirty="0">
              <a:solidFill>
                <a:schemeClr val="lt1"/>
              </a:solidFill>
              <a:ea typeface="Lato"/>
              <a:cs typeface="Lato"/>
              <a:sym typeface="Lato"/>
            </a:endParaRPr>
          </a:p>
          <a:p>
            <a:pPr marL="457200" marR="0" lvl="0" indent="-304800" algn="l" rtl="0">
              <a:lnSpc>
                <a:spcPct val="115000"/>
              </a:lnSpc>
              <a:spcBef>
                <a:spcPts val="0"/>
              </a:spcBef>
              <a:spcAft>
                <a:spcPts val="0"/>
              </a:spcAft>
              <a:buClr>
                <a:schemeClr val="lt1"/>
              </a:buClr>
              <a:buSzPts val="1200"/>
              <a:buFont typeface="Lato"/>
              <a:buChar char="●"/>
            </a:pPr>
            <a:r>
              <a:rPr lang="en-US" sz="1800" b="1" dirty="0">
                <a:solidFill>
                  <a:schemeClr val="lt1"/>
                </a:solidFill>
                <a:ea typeface="Lato"/>
                <a:cs typeface="Lato"/>
                <a:sym typeface="Lato"/>
              </a:rPr>
              <a:t>Trading Calendar</a:t>
            </a:r>
            <a:endParaRPr sz="1600" dirty="0">
              <a:solidFill>
                <a:schemeClr val="lt1"/>
              </a:solidFill>
              <a:ea typeface="Lato"/>
              <a:cs typeface="Lato"/>
              <a:sym typeface="Lato"/>
            </a:endParaRPr>
          </a:p>
          <a:p>
            <a:pPr marL="914400" marR="0" lvl="1" indent="-330200" algn="l" rtl="0">
              <a:lnSpc>
                <a:spcPct val="115000"/>
              </a:lnSpc>
              <a:spcBef>
                <a:spcPts val="0"/>
              </a:spcBef>
              <a:spcAft>
                <a:spcPts val="0"/>
              </a:spcAft>
              <a:buClr>
                <a:schemeClr val="lt1"/>
              </a:buClr>
              <a:buSzPts val="1600"/>
              <a:buFont typeface="Lato"/>
              <a:buChar char="○"/>
            </a:pPr>
            <a:r>
              <a:rPr lang="en-US" sz="1600" dirty="0">
                <a:solidFill>
                  <a:schemeClr val="lt1"/>
                </a:solidFill>
                <a:ea typeface="Lato"/>
                <a:cs typeface="Lato"/>
                <a:sym typeface="Lato"/>
              </a:rPr>
              <a:t>The Calendar of trading days for trading markets</a:t>
            </a:r>
            <a:endParaRPr sz="1600" dirty="0">
              <a:solidFill>
                <a:schemeClr val="lt1"/>
              </a:solidFill>
              <a:ea typeface="Lato"/>
              <a:cs typeface="Lato"/>
              <a:sym typeface="Lato"/>
            </a:endParaRPr>
          </a:p>
        </p:txBody>
      </p:sp>
      <p:pic>
        <p:nvPicPr>
          <p:cNvPr id="276" name="Google Shape;276;p12"/>
          <p:cNvPicPr preferRelativeResize="0"/>
          <p:nvPr/>
        </p:nvPicPr>
        <p:blipFill>
          <a:blip r:embed="rId3">
            <a:alphaModFix/>
          </a:blip>
          <a:stretch>
            <a:fillRect/>
          </a:stretch>
        </p:blipFill>
        <p:spPr>
          <a:xfrm>
            <a:off x="6937239" y="1497450"/>
            <a:ext cx="4290204" cy="3363915"/>
          </a:xfrm>
          <a:prstGeom prst="rect">
            <a:avLst/>
          </a:prstGeom>
          <a:noFill/>
          <a:ln>
            <a:noFill/>
          </a:ln>
        </p:spPr>
      </p:pic>
      <p:sp>
        <p:nvSpPr>
          <p:cNvPr id="7" name="文本框 6">
            <a:extLst>
              <a:ext uri="{FF2B5EF4-FFF2-40B4-BE49-F238E27FC236}">
                <a16:creationId xmlns:a16="http://schemas.microsoft.com/office/drawing/2014/main" id="{7ECACDBD-79E0-594A-ACED-316ACA5E6EAB}"/>
              </a:ext>
            </a:extLst>
          </p:cNvPr>
          <p:cNvSpPr txBox="1"/>
          <p:nvPr/>
        </p:nvSpPr>
        <p:spPr>
          <a:xfrm>
            <a:off x="383060" y="302973"/>
            <a:ext cx="10501146" cy="769441"/>
          </a:xfrm>
          <a:prstGeom prst="rect">
            <a:avLst/>
          </a:prstGeom>
          <a:noFill/>
        </p:spPr>
        <p:txBody>
          <a:bodyPr wrap="square" rtlCol="0">
            <a:spAutoFit/>
          </a:bodyPr>
          <a:lstStyle/>
          <a:p>
            <a:r>
              <a:rPr lang="en-US" altLang="zh-CN" sz="4400" dirty="0">
                <a:solidFill>
                  <a:schemeClr val="bg1"/>
                </a:solidFill>
                <a:latin typeface="Arial" panose="020B0604020202020204" pitchFamily="34" charset="0"/>
                <a:cs typeface="Arial" panose="020B0604020202020204" pitchFamily="34" charset="0"/>
              </a:rPr>
              <a:t>Data</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Analysis</a:t>
            </a:r>
            <a:endParaRPr lang="zh-CN" altLang="en-US"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880039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6babd957df_0_26"/>
          <p:cNvSpPr txBox="1"/>
          <p:nvPr/>
        </p:nvSpPr>
        <p:spPr>
          <a:xfrm>
            <a:off x="11770245" y="4727"/>
            <a:ext cx="420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ltLang="zh-CN" dirty="0">
                <a:solidFill>
                  <a:schemeClr val="dk1"/>
                </a:solidFill>
                <a:latin typeface="Calibri"/>
                <a:ea typeface="Calibri"/>
                <a:cs typeface="Calibri"/>
                <a:sym typeface="Calibri"/>
              </a:rPr>
              <a:t>22</a:t>
            </a:r>
            <a:endParaRPr sz="1800" dirty="0">
              <a:solidFill>
                <a:schemeClr val="dk1"/>
              </a:solidFill>
              <a:latin typeface="Calibri"/>
              <a:ea typeface="Calibri"/>
              <a:cs typeface="Calibri"/>
              <a:sym typeface="Calibri"/>
            </a:endParaRPr>
          </a:p>
        </p:txBody>
      </p:sp>
      <p:cxnSp>
        <p:nvCxnSpPr>
          <p:cNvPr id="282" name="Google Shape;282;g6babd957df_0_26"/>
          <p:cNvCxnSpPr/>
          <p:nvPr/>
        </p:nvCxnSpPr>
        <p:spPr>
          <a:xfrm>
            <a:off x="0" y="1121921"/>
            <a:ext cx="10366800" cy="0"/>
          </a:xfrm>
          <a:prstGeom prst="straightConnector1">
            <a:avLst/>
          </a:prstGeom>
          <a:noFill/>
          <a:ln w="9525" cap="flat" cmpd="sng">
            <a:solidFill>
              <a:schemeClr val="lt1"/>
            </a:solidFill>
            <a:prstDash val="solid"/>
            <a:miter lim="800000"/>
            <a:headEnd type="none" w="sm" len="sm"/>
            <a:tailEnd type="none" w="sm" len="sm"/>
          </a:ln>
        </p:spPr>
      </p:cxnSp>
      <p:sp>
        <p:nvSpPr>
          <p:cNvPr id="283" name="Google Shape;283;g6babd957df_0_26"/>
          <p:cNvSpPr txBox="1"/>
          <p:nvPr/>
        </p:nvSpPr>
        <p:spPr>
          <a:xfrm>
            <a:off x="383060" y="302973"/>
            <a:ext cx="105012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lt1"/>
                </a:solidFill>
              </a:rPr>
              <a:t>Information Processing Module</a:t>
            </a:r>
            <a:endParaRPr sz="4400">
              <a:solidFill>
                <a:schemeClr val="lt1"/>
              </a:solidFill>
              <a:latin typeface="Arial"/>
              <a:ea typeface="Arial"/>
              <a:cs typeface="Arial"/>
              <a:sym typeface="Arial"/>
            </a:endParaRPr>
          </a:p>
        </p:txBody>
      </p:sp>
      <p:sp>
        <p:nvSpPr>
          <p:cNvPr id="284" name="Google Shape;284;g6babd957df_0_26"/>
          <p:cNvSpPr txBox="1"/>
          <p:nvPr/>
        </p:nvSpPr>
        <p:spPr>
          <a:xfrm>
            <a:off x="510603" y="1497450"/>
            <a:ext cx="6295311" cy="4882186"/>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lt1"/>
              </a:buClr>
              <a:buSzPts val="1600"/>
              <a:buFont typeface="Lato"/>
              <a:buChar char="●"/>
            </a:pPr>
            <a:r>
              <a:rPr lang="en-US" b="1" dirty="0">
                <a:solidFill>
                  <a:schemeClr val="lt1"/>
                </a:solidFill>
                <a:ea typeface="Lato"/>
                <a:cs typeface="Lato"/>
                <a:sym typeface="Lato"/>
              </a:rPr>
              <a:t>Daily Market </a:t>
            </a:r>
            <a:endParaRPr b="1" dirty="0">
              <a:solidFill>
                <a:schemeClr val="lt1"/>
              </a:solidFill>
              <a:ea typeface="Lato"/>
              <a:cs typeface="Lato"/>
              <a:sym typeface="Lato"/>
            </a:endParaRPr>
          </a:p>
          <a:p>
            <a:pPr marL="914400" marR="0" lvl="1" indent="-330200" algn="l" rtl="0">
              <a:lnSpc>
                <a:spcPct val="115000"/>
              </a:lnSpc>
              <a:spcBef>
                <a:spcPts val="0"/>
              </a:spcBef>
              <a:spcAft>
                <a:spcPts val="0"/>
              </a:spcAft>
              <a:buClr>
                <a:schemeClr val="lt1"/>
              </a:buClr>
              <a:buSzPts val="1600"/>
              <a:buFont typeface="Lato"/>
              <a:buChar char="○"/>
            </a:pPr>
            <a:r>
              <a:rPr lang="en-US" sz="1600" dirty="0">
                <a:solidFill>
                  <a:schemeClr val="lt1"/>
                </a:solidFill>
                <a:ea typeface="Lato"/>
                <a:cs typeface="Lato"/>
                <a:sym typeface="Lato"/>
              </a:rPr>
              <a:t>Calculate and analyze daily data from source data</a:t>
            </a:r>
            <a:endParaRPr sz="1600" dirty="0">
              <a:solidFill>
                <a:schemeClr val="lt1"/>
              </a:solidFill>
              <a:ea typeface="Lato"/>
              <a:cs typeface="Lato"/>
              <a:sym typeface="Lato"/>
            </a:endParaRPr>
          </a:p>
          <a:p>
            <a:pPr marL="457200" marR="0" lvl="0" indent="-311150" algn="l" rtl="0">
              <a:lnSpc>
                <a:spcPct val="115000"/>
              </a:lnSpc>
              <a:spcBef>
                <a:spcPts val="1000"/>
              </a:spcBef>
              <a:spcAft>
                <a:spcPts val="0"/>
              </a:spcAft>
              <a:buClr>
                <a:schemeClr val="lt1"/>
              </a:buClr>
              <a:buSzPts val="1300"/>
              <a:buFont typeface="Lato"/>
              <a:buChar char="●"/>
            </a:pPr>
            <a:r>
              <a:rPr lang="en-US" b="1" dirty="0">
                <a:solidFill>
                  <a:schemeClr val="lt1"/>
                </a:solidFill>
                <a:ea typeface="Lato"/>
                <a:cs typeface="Lato"/>
                <a:sym typeface="Lato"/>
              </a:rPr>
              <a:t>Details</a:t>
            </a:r>
            <a:endParaRPr b="1" dirty="0">
              <a:solidFill>
                <a:schemeClr val="lt1"/>
              </a:solidFill>
              <a:ea typeface="Lato"/>
              <a:cs typeface="Lato"/>
              <a:sym typeface="Lato"/>
            </a:endParaRPr>
          </a:p>
          <a:p>
            <a:pPr marL="914400" marR="0" lvl="1" indent="-311150" algn="l" rtl="0">
              <a:lnSpc>
                <a:spcPct val="115000"/>
              </a:lnSpc>
              <a:spcBef>
                <a:spcPts val="1000"/>
              </a:spcBef>
              <a:spcAft>
                <a:spcPts val="0"/>
              </a:spcAft>
              <a:buClr>
                <a:schemeClr val="lt1"/>
              </a:buClr>
              <a:buSzPts val="1300"/>
              <a:buFont typeface="Lato"/>
              <a:buChar char="○"/>
            </a:pPr>
            <a:r>
              <a:rPr lang="en-US" sz="1600" dirty="0">
                <a:solidFill>
                  <a:schemeClr val="lt1"/>
                </a:solidFill>
                <a:ea typeface="Lato"/>
                <a:cs typeface="Lato"/>
                <a:sym typeface="Lato"/>
              </a:rPr>
              <a:t>Overview of the trend and statistics information of the market</a:t>
            </a:r>
            <a:endParaRPr sz="1600" dirty="0">
              <a:solidFill>
                <a:schemeClr val="lt1"/>
              </a:solidFill>
              <a:ea typeface="Lato"/>
              <a:cs typeface="Lato"/>
              <a:sym typeface="Lato"/>
            </a:endParaRPr>
          </a:p>
          <a:p>
            <a:pPr marL="914400" marR="0" lvl="1" indent="-330200" algn="l" rtl="0">
              <a:lnSpc>
                <a:spcPct val="115000"/>
              </a:lnSpc>
              <a:spcBef>
                <a:spcPts val="1000"/>
              </a:spcBef>
              <a:spcAft>
                <a:spcPts val="0"/>
              </a:spcAft>
              <a:buClr>
                <a:schemeClr val="lt1"/>
              </a:buClr>
              <a:buSzPts val="1600"/>
              <a:buFont typeface="Lato"/>
              <a:buChar char="○"/>
            </a:pPr>
            <a:r>
              <a:rPr lang="en-US" sz="1600" dirty="0">
                <a:solidFill>
                  <a:schemeClr val="lt1"/>
                </a:solidFill>
                <a:ea typeface="Lato"/>
                <a:cs typeface="Lato"/>
                <a:sym typeface="Lato"/>
              </a:rPr>
              <a:t>Output the information for the selected company </a:t>
            </a:r>
            <a:endParaRPr sz="1600" dirty="0">
              <a:solidFill>
                <a:schemeClr val="lt1"/>
              </a:solidFill>
              <a:ea typeface="Lato"/>
              <a:cs typeface="Lato"/>
              <a:sym typeface="Lato"/>
            </a:endParaRPr>
          </a:p>
          <a:p>
            <a:pPr marL="457200" marR="0" lvl="0" indent="-330200" algn="l" rtl="0">
              <a:lnSpc>
                <a:spcPct val="115000"/>
              </a:lnSpc>
              <a:spcBef>
                <a:spcPts val="0"/>
              </a:spcBef>
              <a:spcAft>
                <a:spcPts val="0"/>
              </a:spcAft>
              <a:buClr>
                <a:schemeClr val="lt1"/>
              </a:buClr>
              <a:buSzPts val="1600"/>
              <a:buFont typeface="Lato"/>
              <a:buChar char="●"/>
            </a:pPr>
            <a:r>
              <a:rPr lang="en-US" b="1" dirty="0">
                <a:solidFill>
                  <a:schemeClr val="lt1"/>
                </a:solidFill>
                <a:ea typeface="Lato"/>
                <a:cs typeface="Lato"/>
                <a:sym typeface="Lato"/>
              </a:rPr>
              <a:t>Screener</a:t>
            </a:r>
            <a:endParaRPr dirty="0">
              <a:solidFill>
                <a:schemeClr val="lt1"/>
              </a:solidFill>
              <a:ea typeface="Lato"/>
              <a:cs typeface="Lato"/>
              <a:sym typeface="Lato"/>
            </a:endParaRPr>
          </a:p>
          <a:p>
            <a:pPr marL="914400" marR="0" lvl="1" indent="-330200" algn="l" rtl="0">
              <a:lnSpc>
                <a:spcPct val="115000"/>
              </a:lnSpc>
              <a:spcBef>
                <a:spcPts val="0"/>
              </a:spcBef>
              <a:spcAft>
                <a:spcPts val="0"/>
              </a:spcAft>
              <a:buClr>
                <a:schemeClr val="lt1"/>
              </a:buClr>
              <a:buSzPts val="1600"/>
              <a:buFont typeface="Lato"/>
              <a:buChar char="○"/>
            </a:pPr>
            <a:r>
              <a:rPr lang="en-US" sz="1600" dirty="0">
                <a:solidFill>
                  <a:schemeClr val="lt1"/>
                </a:solidFill>
                <a:ea typeface="Lato"/>
                <a:cs typeface="Lato"/>
                <a:sym typeface="Lato"/>
              </a:rPr>
              <a:t>Calculate stocks recommendation in different strategies</a:t>
            </a:r>
            <a:endParaRPr sz="1600" dirty="0">
              <a:solidFill>
                <a:schemeClr val="lt1"/>
              </a:solidFill>
              <a:ea typeface="Lato"/>
              <a:cs typeface="Lato"/>
              <a:sym typeface="Lato"/>
            </a:endParaRPr>
          </a:p>
          <a:p>
            <a:pPr marL="914400" marR="0" lvl="1" indent="-330200" algn="l" rtl="0">
              <a:lnSpc>
                <a:spcPct val="115000"/>
              </a:lnSpc>
              <a:spcBef>
                <a:spcPts val="0"/>
              </a:spcBef>
              <a:spcAft>
                <a:spcPts val="0"/>
              </a:spcAft>
              <a:buClr>
                <a:schemeClr val="lt1"/>
              </a:buClr>
              <a:buSzPts val="1600"/>
              <a:buFont typeface="Lato"/>
              <a:buChar char="○"/>
            </a:pPr>
            <a:r>
              <a:rPr lang="en-US" sz="1600" dirty="0">
                <a:solidFill>
                  <a:schemeClr val="lt1"/>
                </a:solidFill>
                <a:ea typeface="Lato"/>
                <a:cs typeface="Lato"/>
                <a:sym typeface="Lato"/>
              </a:rPr>
              <a:t>Top-20 stocks for each strategy</a:t>
            </a:r>
            <a:endParaRPr sz="1600" dirty="0">
              <a:solidFill>
                <a:schemeClr val="lt1"/>
              </a:solidFill>
              <a:ea typeface="Lato"/>
              <a:cs typeface="Lato"/>
              <a:sym typeface="Lato"/>
            </a:endParaRPr>
          </a:p>
          <a:p>
            <a:pPr marL="457200" marR="0" lvl="0" indent="-311150" algn="l" rtl="0">
              <a:lnSpc>
                <a:spcPct val="115000"/>
              </a:lnSpc>
              <a:spcBef>
                <a:spcPts val="1000"/>
              </a:spcBef>
              <a:spcAft>
                <a:spcPts val="0"/>
              </a:spcAft>
              <a:buClr>
                <a:schemeClr val="lt1"/>
              </a:buClr>
              <a:buSzPts val="1300"/>
              <a:buFont typeface="Lato"/>
              <a:buChar char="●"/>
            </a:pPr>
            <a:r>
              <a:rPr lang="en-US" b="1" dirty="0" err="1">
                <a:solidFill>
                  <a:schemeClr val="lt1"/>
                </a:solidFill>
                <a:ea typeface="Lato"/>
                <a:cs typeface="Lato"/>
                <a:sym typeface="Lato"/>
              </a:rPr>
              <a:t>Utils</a:t>
            </a:r>
            <a:endParaRPr b="1" dirty="0">
              <a:solidFill>
                <a:schemeClr val="lt1"/>
              </a:solidFill>
              <a:ea typeface="Lato"/>
              <a:cs typeface="Lato"/>
              <a:sym typeface="Lato"/>
            </a:endParaRPr>
          </a:p>
          <a:p>
            <a:pPr marL="914400" marR="0" lvl="1" indent="-330200" algn="l" rtl="0">
              <a:lnSpc>
                <a:spcPct val="115000"/>
              </a:lnSpc>
              <a:spcBef>
                <a:spcPts val="0"/>
              </a:spcBef>
              <a:spcAft>
                <a:spcPts val="0"/>
              </a:spcAft>
              <a:buClr>
                <a:schemeClr val="lt1"/>
              </a:buClr>
              <a:buSzPts val="1600"/>
              <a:buFont typeface="Lato"/>
              <a:buChar char="○"/>
            </a:pPr>
            <a:r>
              <a:rPr lang="en-US" sz="1600" dirty="0">
                <a:solidFill>
                  <a:schemeClr val="lt1"/>
                </a:solidFill>
                <a:ea typeface="Lato"/>
                <a:cs typeface="Lato"/>
                <a:sym typeface="Lato"/>
              </a:rPr>
              <a:t>Utilities classes and methods</a:t>
            </a:r>
            <a:endParaRPr sz="1600" dirty="0">
              <a:solidFill>
                <a:schemeClr val="lt1"/>
              </a:solidFill>
              <a:ea typeface="Lato"/>
              <a:cs typeface="Lato"/>
              <a:sym typeface="Lato"/>
            </a:endParaRPr>
          </a:p>
          <a:p>
            <a:pPr marL="457200" marR="0" lvl="0" indent="-330200" algn="l" rtl="0">
              <a:lnSpc>
                <a:spcPct val="115000"/>
              </a:lnSpc>
              <a:spcBef>
                <a:spcPts val="0"/>
              </a:spcBef>
              <a:spcAft>
                <a:spcPts val="0"/>
              </a:spcAft>
              <a:buClr>
                <a:schemeClr val="lt1"/>
              </a:buClr>
              <a:buSzPts val="1600"/>
              <a:buFont typeface="Lato"/>
              <a:buChar char="●"/>
            </a:pPr>
            <a:r>
              <a:rPr lang="en-US" b="1" dirty="0">
                <a:solidFill>
                  <a:schemeClr val="lt1"/>
                </a:solidFill>
                <a:ea typeface="Lato"/>
                <a:cs typeface="Lato"/>
                <a:sym typeface="Lato"/>
              </a:rPr>
              <a:t>Main</a:t>
            </a:r>
            <a:endParaRPr b="1" dirty="0">
              <a:solidFill>
                <a:schemeClr val="lt1"/>
              </a:solidFill>
              <a:ea typeface="Lato"/>
              <a:cs typeface="Lato"/>
              <a:sym typeface="Lato"/>
            </a:endParaRPr>
          </a:p>
          <a:p>
            <a:pPr marL="914400" marR="0" lvl="1" indent="-330200" algn="l" rtl="0">
              <a:lnSpc>
                <a:spcPct val="115000"/>
              </a:lnSpc>
              <a:spcBef>
                <a:spcPts val="0"/>
              </a:spcBef>
              <a:spcAft>
                <a:spcPts val="0"/>
              </a:spcAft>
              <a:buClr>
                <a:schemeClr val="lt1"/>
              </a:buClr>
              <a:buSzPts val="1600"/>
              <a:buFont typeface="Lato"/>
              <a:buChar char="○"/>
            </a:pPr>
            <a:r>
              <a:rPr lang="en-US" sz="1600" dirty="0">
                <a:solidFill>
                  <a:schemeClr val="lt1"/>
                </a:solidFill>
                <a:ea typeface="Lato"/>
                <a:cs typeface="Lato"/>
                <a:sym typeface="Lato"/>
              </a:rPr>
              <a:t>The object to run the whole program</a:t>
            </a:r>
            <a:endParaRPr sz="1600" dirty="0">
              <a:solidFill>
                <a:schemeClr val="lt1"/>
              </a:solidFill>
              <a:ea typeface="Lato"/>
              <a:cs typeface="Lato"/>
              <a:sym typeface="Lato"/>
            </a:endParaRPr>
          </a:p>
        </p:txBody>
      </p:sp>
      <p:pic>
        <p:nvPicPr>
          <p:cNvPr id="285" name="Google Shape;285;g6babd957df_0_26"/>
          <p:cNvPicPr preferRelativeResize="0"/>
          <p:nvPr/>
        </p:nvPicPr>
        <p:blipFill>
          <a:blip r:embed="rId3">
            <a:alphaModFix/>
          </a:blip>
          <a:stretch>
            <a:fillRect/>
          </a:stretch>
        </p:blipFill>
        <p:spPr>
          <a:xfrm>
            <a:off x="7511433" y="1321846"/>
            <a:ext cx="2606401" cy="4882188"/>
          </a:xfrm>
          <a:prstGeom prst="rect">
            <a:avLst/>
          </a:prstGeom>
          <a:noFill/>
          <a:ln>
            <a:noFill/>
          </a:ln>
        </p:spPr>
      </p:pic>
    </p:spTree>
    <p:extLst>
      <p:ext uri="{BB962C8B-B14F-4D97-AF65-F5344CB8AC3E}">
        <p14:creationId xmlns:p14="http://schemas.microsoft.com/office/powerpoint/2010/main" val="18694077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6babd957df_0_37"/>
          <p:cNvSpPr txBox="1"/>
          <p:nvPr/>
        </p:nvSpPr>
        <p:spPr>
          <a:xfrm>
            <a:off x="11770245" y="4727"/>
            <a:ext cx="420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ltLang="zh-CN" dirty="0">
                <a:solidFill>
                  <a:schemeClr val="dk1"/>
                </a:solidFill>
                <a:latin typeface="Calibri"/>
                <a:ea typeface="Calibri"/>
                <a:cs typeface="Calibri"/>
                <a:sym typeface="Calibri"/>
              </a:rPr>
              <a:t>23</a:t>
            </a:r>
            <a:endParaRPr sz="1800" dirty="0">
              <a:solidFill>
                <a:schemeClr val="dk1"/>
              </a:solidFill>
              <a:latin typeface="Calibri"/>
              <a:ea typeface="Calibri"/>
              <a:cs typeface="Calibri"/>
              <a:sym typeface="Calibri"/>
            </a:endParaRPr>
          </a:p>
        </p:txBody>
      </p:sp>
      <p:cxnSp>
        <p:nvCxnSpPr>
          <p:cNvPr id="291" name="Google Shape;291;g6babd957df_0_37"/>
          <p:cNvCxnSpPr/>
          <p:nvPr/>
        </p:nvCxnSpPr>
        <p:spPr>
          <a:xfrm>
            <a:off x="0" y="1121921"/>
            <a:ext cx="10366800" cy="0"/>
          </a:xfrm>
          <a:prstGeom prst="straightConnector1">
            <a:avLst/>
          </a:prstGeom>
          <a:noFill/>
          <a:ln w="9525" cap="flat" cmpd="sng">
            <a:solidFill>
              <a:schemeClr val="lt1"/>
            </a:solidFill>
            <a:prstDash val="solid"/>
            <a:miter lim="800000"/>
            <a:headEnd type="none" w="sm" len="sm"/>
            <a:tailEnd type="none" w="sm" len="sm"/>
          </a:ln>
        </p:spPr>
      </p:cxnSp>
      <p:sp>
        <p:nvSpPr>
          <p:cNvPr id="292" name="Google Shape;292;g6babd957df_0_37"/>
          <p:cNvSpPr txBox="1"/>
          <p:nvPr/>
        </p:nvSpPr>
        <p:spPr>
          <a:xfrm>
            <a:off x="383060" y="302973"/>
            <a:ext cx="105012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lt1"/>
                </a:solidFill>
              </a:rPr>
              <a:t>User Interface (HTML5)</a:t>
            </a:r>
            <a:endParaRPr sz="4400">
              <a:solidFill>
                <a:schemeClr val="lt1"/>
              </a:solidFill>
              <a:latin typeface="Arial"/>
              <a:ea typeface="Arial"/>
              <a:cs typeface="Arial"/>
              <a:sym typeface="Arial"/>
            </a:endParaRPr>
          </a:p>
        </p:txBody>
      </p:sp>
      <p:sp>
        <p:nvSpPr>
          <p:cNvPr id="293" name="Google Shape;293;g6babd957df_0_37"/>
          <p:cNvSpPr txBox="1"/>
          <p:nvPr/>
        </p:nvSpPr>
        <p:spPr>
          <a:xfrm>
            <a:off x="453250" y="1211975"/>
            <a:ext cx="3000000" cy="488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Font typeface="Lato"/>
              <a:buChar char="●"/>
            </a:pPr>
            <a:r>
              <a:rPr lang="en-US" sz="1800" b="1" dirty="0">
                <a:solidFill>
                  <a:schemeClr val="lt1"/>
                </a:solidFill>
                <a:ea typeface="Lato"/>
                <a:cs typeface="Lato"/>
                <a:sym typeface="Lato"/>
              </a:rPr>
              <a:t>Daily Market </a:t>
            </a:r>
            <a:endParaRPr dirty="0"/>
          </a:p>
        </p:txBody>
      </p:sp>
      <p:pic>
        <p:nvPicPr>
          <p:cNvPr id="294" name="Google Shape;294;g6babd957df_0_37"/>
          <p:cNvPicPr preferRelativeResize="0"/>
          <p:nvPr/>
        </p:nvPicPr>
        <p:blipFill>
          <a:blip r:embed="rId3">
            <a:alphaModFix/>
          </a:blip>
          <a:stretch>
            <a:fillRect/>
          </a:stretch>
        </p:blipFill>
        <p:spPr>
          <a:xfrm>
            <a:off x="1649650" y="1790425"/>
            <a:ext cx="8892711" cy="4852826"/>
          </a:xfrm>
          <a:prstGeom prst="rect">
            <a:avLst/>
          </a:prstGeom>
          <a:noFill/>
          <a:ln>
            <a:noFill/>
          </a:ln>
        </p:spPr>
      </p:pic>
    </p:spTree>
    <p:extLst>
      <p:ext uri="{BB962C8B-B14F-4D97-AF65-F5344CB8AC3E}">
        <p14:creationId xmlns:p14="http://schemas.microsoft.com/office/powerpoint/2010/main" val="266675859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6babd957df_0_49"/>
          <p:cNvSpPr txBox="1"/>
          <p:nvPr/>
        </p:nvSpPr>
        <p:spPr>
          <a:xfrm>
            <a:off x="11770245" y="4727"/>
            <a:ext cx="420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ltLang="zh-CN" dirty="0">
                <a:solidFill>
                  <a:schemeClr val="dk1"/>
                </a:solidFill>
                <a:latin typeface="Calibri"/>
                <a:ea typeface="Calibri"/>
                <a:cs typeface="Calibri"/>
                <a:sym typeface="Calibri"/>
              </a:rPr>
              <a:t>24</a:t>
            </a:r>
            <a:endParaRPr sz="1800" dirty="0">
              <a:solidFill>
                <a:schemeClr val="dk1"/>
              </a:solidFill>
              <a:latin typeface="Calibri"/>
              <a:ea typeface="Calibri"/>
              <a:cs typeface="Calibri"/>
              <a:sym typeface="Calibri"/>
            </a:endParaRPr>
          </a:p>
        </p:txBody>
      </p:sp>
      <p:cxnSp>
        <p:nvCxnSpPr>
          <p:cNvPr id="300" name="Google Shape;300;g6babd957df_0_49"/>
          <p:cNvCxnSpPr/>
          <p:nvPr/>
        </p:nvCxnSpPr>
        <p:spPr>
          <a:xfrm>
            <a:off x="0" y="1121921"/>
            <a:ext cx="10366800" cy="0"/>
          </a:xfrm>
          <a:prstGeom prst="straightConnector1">
            <a:avLst/>
          </a:prstGeom>
          <a:noFill/>
          <a:ln w="9525" cap="flat" cmpd="sng">
            <a:solidFill>
              <a:schemeClr val="lt1"/>
            </a:solidFill>
            <a:prstDash val="solid"/>
            <a:miter lim="800000"/>
            <a:headEnd type="none" w="sm" len="sm"/>
            <a:tailEnd type="none" w="sm" len="sm"/>
          </a:ln>
        </p:spPr>
      </p:cxnSp>
      <p:sp>
        <p:nvSpPr>
          <p:cNvPr id="301" name="Google Shape;301;g6babd957df_0_49"/>
          <p:cNvSpPr txBox="1"/>
          <p:nvPr/>
        </p:nvSpPr>
        <p:spPr>
          <a:xfrm>
            <a:off x="383060" y="302973"/>
            <a:ext cx="10501200" cy="76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chemeClr val="lt1"/>
                </a:solidFill>
              </a:rPr>
              <a:t>User Interface (HTML5)</a:t>
            </a:r>
            <a:endParaRPr sz="4400">
              <a:solidFill>
                <a:schemeClr val="lt1"/>
              </a:solidFill>
              <a:latin typeface="Arial"/>
              <a:ea typeface="Arial"/>
              <a:cs typeface="Arial"/>
              <a:sym typeface="Arial"/>
            </a:endParaRPr>
          </a:p>
        </p:txBody>
      </p:sp>
      <p:sp>
        <p:nvSpPr>
          <p:cNvPr id="302" name="Google Shape;302;g6babd957df_0_49"/>
          <p:cNvSpPr txBox="1"/>
          <p:nvPr/>
        </p:nvSpPr>
        <p:spPr>
          <a:xfrm>
            <a:off x="453250" y="1211975"/>
            <a:ext cx="3000000" cy="488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Font typeface="Lato"/>
              <a:buChar char="●"/>
            </a:pPr>
            <a:r>
              <a:rPr lang="en-US" sz="1800" b="1" dirty="0">
                <a:solidFill>
                  <a:schemeClr val="lt1"/>
                </a:solidFill>
                <a:ea typeface="Lato"/>
                <a:cs typeface="Lato"/>
                <a:sym typeface="Lato"/>
              </a:rPr>
              <a:t>Stocks Screening </a:t>
            </a:r>
            <a:endParaRPr dirty="0"/>
          </a:p>
        </p:txBody>
      </p:sp>
      <p:pic>
        <p:nvPicPr>
          <p:cNvPr id="303" name="Google Shape;303;g6babd957df_0_49"/>
          <p:cNvPicPr preferRelativeResize="0"/>
          <p:nvPr/>
        </p:nvPicPr>
        <p:blipFill>
          <a:blip r:embed="rId3">
            <a:alphaModFix/>
          </a:blip>
          <a:stretch>
            <a:fillRect/>
          </a:stretch>
        </p:blipFill>
        <p:spPr>
          <a:xfrm>
            <a:off x="1649650" y="1790425"/>
            <a:ext cx="8892711" cy="4852826"/>
          </a:xfrm>
          <a:prstGeom prst="rect">
            <a:avLst/>
          </a:prstGeom>
          <a:noFill/>
          <a:ln>
            <a:noFill/>
          </a:ln>
        </p:spPr>
      </p:pic>
    </p:spTree>
    <p:extLst>
      <p:ext uri="{BB962C8B-B14F-4D97-AF65-F5344CB8AC3E}">
        <p14:creationId xmlns:p14="http://schemas.microsoft.com/office/powerpoint/2010/main" val="402419307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2185498" y="2183370"/>
            <a:ext cx="1641476" cy="1769715"/>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11500" dirty="0">
                <a:solidFill>
                  <a:srgbClr val="84CBC5"/>
                </a:solidFill>
                <a:latin typeface="Arial" panose="020B0604020202020204" pitchFamily="34" charset="0"/>
                <a:cs typeface="Arial" panose="020B0604020202020204" pitchFamily="34" charset="0"/>
              </a:rPr>
              <a:t>0</a:t>
            </a:r>
            <a:r>
              <a:rPr lang="en-US" altLang="zh-CN" sz="11500" dirty="0">
                <a:solidFill>
                  <a:srgbClr val="84CBC5"/>
                </a:solidFill>
                <a:latin typeface="Arial" panose="020B0604020202020204" pitchFamily="34" charset="0"/>
                <a:cs typeface="Arial" panose="020B0604020202020204" pitchFamily="34" charset="0"/>
              </a:rPr>
              <a:t>5</a:t>
            </a:r>
            <a:endParaRPr kumimoji="0" lang="en-US" sz="11500" b="1" i="0" u="none" strike="noStrike" kern="1200" cap="none" spc="0" normalizeH="0" baseline="0" noProof="0" dirty="0">
              <a:ln>
                <a:noFill/>
              </a:ln>
              <a:solidFill>
                <a:srgbClr val="84CBC5"/>
              </a:solidFill>
              <a:effectLst/>
              <a:uLnTx/>
              <a:uFillTx/>
              <a:latin typeface="Arial" panose="020B0604020202020204" pitchFamily="34" charset="0"/>
              <a:cs typeface="Arial" panose="020B0604020202020204" pitchFamily="34" charset="0"/>
            </a:endParaRPr>
          </a:p>
        </p:txBody>
      </p:sp>
      <p:sp>
        <p:nvSpPr>
          <p:cNvPr id="49" name="文本框 48"/>
          <p:cNvSpPr txBox="1"/>
          <p:nvPr/>
        </p:nvSpPr>
        <p:spPr>
          <a:xfrm>
            <a:off x="3960812" y="2878920"/>
            <a:ext cx="6433254" cy="769441"/>
          </a:xfrm>
          <a:prstGeom prst="rect">
            <a:avLst/>
          </a:prstGeom>
          <a:noFill/>
        </p:spPr>
        <p:txBody>
          <a:bodyPr wrap="square" rtlCol="0">
            <a:spAutoFit/>
          </a:bodyPr>
          <a:lstStyle/>
          <a:p>
            <a:r>
              <a:rPr lang="en-US" altLang="zh-CN" sz="4400" b="1" dirty="0">
                <a:solidFill>
                  <a:schemeClr val="bg1"/>
                </a:solidFill>
                <a:latin typeface="Arial" charset="0"/>
                <a:ea typeface="Arial" charset="0"/>
                <a:cs typeface="Arial" charset="0"/>
              </a:rPr>
              <a:t>Presentation</a:t>
            </a:r>
            <a:r>
              <a:rPr lang="zh-CN" altLang="en-US" sz="4400" b="1" dirty="0">
                <a:solidFill>
                  <a:schemeClr val="bg1"/>
                </a:solidFill>
                <a:latin typeface="Arial" charset="0"/>
                <a:ea typeface="Arial" charset="0"/>
                <a:cs typeface="Arial" charset="0"/>
              </a:rPr>
              <a:t> </a:t>
            </a:r>
            <a:r>
              <a:rPr lang="en-US" altLang="zh-CN" sz="4400" b="1" dirty="0">
                <a:solidFill>
                  <a:schemeClr val="bg1"/>
                </a:solidFill>
                <a:latin typeface="Arial" charset="0"/>
                <a:ea typeface="Arial" charset="0"/>
                <a:cs typeface="Arial" charset="0"/>
              </a:rPr>
              <a:t>of</a:t>
            </a:r>
            <a:r>
              <a:rPr lang="zh-CN" altLang="en-US" sz="4400" b="1" dirty="0">
                <a:solidFill>
                  <a:schemeClr val="bg1"/>
                </a:solidFill>
                <a:latin typeface="Arial" charset="0"/>
                <a:ea typeface="Arial" charset="0"/>
                <a:cs typeface="Arial" charset="0"/>
              </a:rPr>
              <a:t> </a:t>
            </a:r>
            <a:r>
              <a:rPr lang="en-US" altLang="zh-CN" sz="4400" b="1" dirty="0">
                <a:solidFill>
                  <a:schemeClr val="bg1"/>
                </a:solidFill>
                <a:latin typeface="Arial" charset="0"/>
                <a:ea typeface="Arial" charset="0"/>
                <a:cs typeface="Arial" charset="0"/>
              </a:rPr>
              <a:t>Demo</a:t>
            </a:r>
            <a:endParaRPr lang="zh-CN" altLang="en-US" sz="4400" b="1" dirty="0">
              <a:solidFill>
                <a:schemeClr val="bg1"/>
              </a:solidFill>
              <a:latin typeface="Arial" charset="0"/>
              <a:ea typeface="Arial" charset="0"/>
              <a:cs typeface="Arial" charset="0"/>
            </a:endParaRPr>
          </a:p>
        </p:txBody>
      </p:sp>
      <p:sp>
        <p:nvSpPr>
          <p:cNvPr id="50" name="文本框 49"/>
          <p:cNvSpPr txBox="1"/>
          <p:nvPr/>
        </p:nvSpPr>
        <p:spPr>
          <a:xfrm>
            <a:off x="3960811" y="2483453"/>
            <a:ext cx="2371134" cy="584775"/>
          </a:xfrm>
          <a:prstGeom prst="rect">
            <a:avLst/>
          </a:prstGeom>
          <a:noFill/>
        </p:spPr>
        <p:txBody>
          <a:bodyPr wrap="square"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3200" dirty="0">
                <a:latin typeface="Arial" panose="020B0604020202020204" pitchFamily="34" charset="0"/>
                <a:cs typeface="Arial" panose="020B0604020202020204" pitchFamily="34" charset="0"/>
              </a:rPr>
              <a:t>Part Five</a:t>
            </a:r>
            <a:endParaRPr lang="zh-CN" altLang="en-US" sz="3200" dirty="0">
              <a:latin typeface="Arial" panose="020B0604020202020204" pitchFamily="34" charset="0"/>
              <a:cs typeface="Arial" panose="020B0604020202020204" pitchFamily="34" charset="0"/>
            </a:endParaRPr>
          </a:p>
        </p:txBody>
      </p:sp>
      <p:cxnSp>
        <p:nvCxnSpPr>
          <p:cNvPr id="71" name="Straight Connector 13"/>
          <p:cNvCxnSpPr/>
          <p:nvPr/>
        </p:nvCxnSpPr>
        <p:spPr>
          <a:xfrm flipH="1">
            <a:off x="0" y="4110074"/>
            <a:ext cx="6331945" cy="0"/>
          </a:xfrm>
          <a:prstGeom prst="line">
            <a:avLst/>
          </a:prstGeom>
          <a:ln w="38100" cap="sq">
            <a:solidFill>
              <a:srgbClr val="84CBC5"/>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770245" y="4727"/>
            <a:ext cx="420992" cy="369332"/>
          </a:xfrm>
          <a:prstGeom prst="rect">
            <a:avLst/>
          </a:prstGeom>
          <a:noFill/>
        </p:spPr>
        <p:txBody>
          <a:bodyPr wrap="square" rtlCol="0">
            <a:spAutoFit/>
          </a:bodyPr>
          <a:lstStyle/>
          <a:p>
            <a:r>
              <a:rPr kumimoji="1" lang="en-US" altLang="zh-CN" dirty="0"/>
              <a:t>25</a:t>
            </a:r>
            <a:endParaRPr kumimoji="1" lang="zh-CN" altLang="en-US" dirty="0"/>
          </a:p>
        </p:txBody>
      </p:sp>
    </p:spTree>
    <p:extLst>
      <p:ext uri="{BB962C8B-B14F-4D97-AF65-F5344CB8AC3E}">
        <p14:creationId xmlns:p14="http://schemas.microsoft.com/office/powerpoint/2010/main" val="23358364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770245" y="4727"/>
            <a:ext cx="420992" cy="369332"/>
          </a:xfrm>
          <a:prstGeom prst="rect">
            <a:avLst/>
          </a:prstGeom>
          <a:noFill/>
        </p:spPr>
        <p:txBody>
          <a:bodyPr wrap="square" rtlCol="0">
            <a:spAutoFit/>
          </a:bodyPr>
          <a:lstStyle/>
          <a:p>
            <a:r>
              <a:rPr kumimoji="1" lang="en-US" altLang="zh-CN" dirty="0"/>
              <a:t>26</a:t>
            </a:r>
            <a:endParaRPr kumimoji="1" lang="zh-CN" altLang="en-US" dirty="0"/>
          </a:p>
        </p:txBody>
      </p:sp>
      <p:pic>
        <p:nvPicPr>
          <p:cNvPr id="7" name="Google Shape;94;p1">
            <a:extLst>
              <a:ext uri="{FF2B5EF4-FFF2-40B4-BE49-F238E27FC236}">
                <a16:creationId xmlns:a16="http://schemas.microsoft.com/office/drawing/2014/main" id="{37F3E4FB-A9DB-8246-A045-27455539EC5C}"/>
              </a:ext>
            </a:extLst>
          </p:cNvPr>
          <p:cNvPicPr preferRelativeResize="0"/>
          <p:nvPr/>
        </p:nvPicPr>
        <p:blipFill>
          <a:blip r:embed="rId2">
            <a:alphaModFix/>
          </a:blip>
          <a:stretch>
            <a:fillRect/>
          </a:stretch>
        </p:blipFill>
        <p:spPr>
          <a:xfrm>
            <a:off x="-161910" y="27347"/>
            <a:ext cx="1194456" cy="768694"/>
          </a:xfrm>
          <a:prstGeom prst="rect">
            <a:avLst/>
          </a:prstGeom>
          <a:noFill/>
          <a:ln>
            <a:noFill/>
          </a:ln>
        </p:spPr>
      </p:pic>
      <p:sp>
        <p:nvSpPr>
          <p:cNvPr id="8" name="Google Shape;95;p1">
            <a:extLst>
              <a:ext uri="{FF2B5EF4-FFF2-40B4-BE49-F238E27FC236}">
                <a16:creationId xmlns:a16="http://schemas.microsoft.com/office/drawing/2014/main" id="{0E45E91E-BF4D-FF47-8661-E7A7BC1407E0}"/>
              </a:ext>
            </a:extLst>
          </p:cNvPr>
          <p:cNvSpPr txBox="1"/>
          <p:nvPr/>
        </p:nvSpPr>
        <p:spPr>
          <a:xfrm>
            <a:off x="824336" y="-97558"/>
            <a:ext cx="5271664" cy="10831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5000" b="1" dirty="0" err="1">
                <a:solidFill>
                  <a:srgbClr val="FFD966"/>
                </a:solidFill>
                <a:latin typeface="Roboto"/>
                <a:ea typeface="Roboto"/>
                <a:cs typeface="Roboto"/>
                <a:sym typeface="Roboto"/>
              </a:rPr>
              <a:t>MegaStock</a:t>
            </a:r>
            <a:endParaRPr sz="5000" b="1" dirty="0">
              <a:solidFill>
                <a:srgbClr val="FFD966"/>
              </a:solidFill>
              <a:latin typeface="Roboto"/>
              <a:ea typeface="Roboto"/>
              <a:cs typeface="Roboto"/>
              <a:sym typeface="Roboto"/>
            </a:endParaRPr>
          </a:p>
        </p:txBody>
      </p:sp>
      <p:cxnSp>
        <p:nvCxnSpPr>
          <p:cNvPr id="9" name="直接连接符 29">
            <a:extLst>
              <a:ext uri="{FF2B5EF4-FFF2-40B4-BE49-F238E27FC236}">
                <a16:creationId xmlns:a16="http://schemas.microsoft.com/office/drawing/2014/main" id="{02AB8DEC-5D36-1C41-92CD-B4FD4018B7CB}"/>
              </a:ext>
            </a:extLst>
          </p:cNvPr>
          <p:cNvCxnSpPr/>
          <p:nvPr/>
        </p:nvCxnSpPr>
        <p:spPr>
          <a:xfrm>
            <a:off x="0" y="793644"/>
            <a:ext cx="72537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B32D6D6-EEBB-CC44-A8C9-5860AE97BF05}"/>
              </a:ext>
            </a:extLst>
          </p:cNvPr>
          <p:cNvSpPr/>
          <p:nvPr/>
        </p:nvSpPr>
        <p:spPr>
          <a:xfrm>
            <a:off x="1208651" y="1500181"/>
            <a:ext cx="3265638" cy="369332"/>
          </a:xfrm>
          <a:prstGeom prst="rect">
            <a:avLst/>
          </a:prstGeom>
        </p:spPr>
        <p:txBody>
          <a:bodyPr wrap="none">
            <a:spAutoFit/>
          </a:bodyPr>
          <a:lstStyle/>
          <a:p>
            <a:r>
              <a:rPr lang="en-US" dirty="0">
                <a:solidFill>
                  <a:schemeClr val="bg1"/>
                </a:solidFill>
                <a:latin typeface="Helvetica Neue" panose="02000503000000020004" pitchFamily="2" charset="0"/>
                <a:hlinkClick r:id="rId3">
                  <a:extLst>
                    <a:ext uri="{A12FA001-AC4F-418D-AE19-62706E023703}">
                      <ahyp:hlinkClr xmlns:ahyp="http://schemas.microsoft.com/office/drawing/2018/hyperlinkcolor" val="tx"/>
                    </a:ext>
                  </a:extLst>
                </a:hlinkClick>
              </a:rPr>
              <a:t>https://youtu.be/KtukSv0epIQ</a:t>
            </a:r>
            <a:endParaRPr lang="en-US" dirty="0">
              <a:solidFill>
                <a:schemeClr val="bg1"/>
              </a:solidFill>
              <a:effectLst/>
              <a:latin typeface="Helvetica Neue" panose="02000503000000020004" pitchFamily="2" charset="0"/>
            </a:endParaRPr>
          </a:p>
        </p:txBody>
      </p:sp>
    </p:spTree>
    <p:extLst>
      <p:ext uri="{BB962C8B-B14F-4D97-AF65-F5344CB8AC3E}">
        <p14:creationId xmlns:p14="http://schemas.microsoft.com/office/powerpoint/2010/main" val="291548258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a:spLocks/>
          </p:cNvSpPr>
          <p:nvPr/>
        </p:nvSpPr>
        <p:spPr>
          <a:xfrm>
            <a:off x="4426541" y="3160027"/>
            <a:ext cx="2819210" cy="769441"/>
          </a:xfrm>
          <a:prstGeom prst="rect">
            <a:avLst/>
          </a:prstGeom>
          <a:noFill/>
        </p:spPr>
        <p:txBody>
          <a:bodyPr wrap="square" rtlCol="0">
            <a:spAutoFit/>
          </a:bodyPr>
          <a:lstStyle/>
          <a:p>
            <a:pPr algn="ctr"/>
            <a:r>
              <a:rPr lang="en-US" altLang="zh-CN" sz="4400" dirty="0">
                <a:solidFill>
                  <a:schemeClr val="bg1"/>
                </a:solidFill>
                <a:latin typeface="Arial" charset="0"/>
                <a:ea typeface="Arial" charset="0"/>
                <a:cs typeface="Arial" charset="0"/>
              </a:rPr>
              <a:t>Q</a:t>
            </a:r>
            <a:r>
              <a:rPr lang="zh-CN" altLang="en-US" sz="4400" dirty="0">
                <a:solidFill>
                  <a:schemeClr val="bg1"/>
                </a:solidFill>
                <a:latin typeface="Arial" charset="0"/>
                <a:ea typeface="Arial" charset="0"/>
                <a:cs typeface="Arial" charset="0"/>
              </a:rPr>
              <a:t>  </a:t>
            </a:r>
            <a:r>
              <a:rPr lang="en-US" altLang="zh-CN" sz="4400" dirty="0">
                <a:solidFill>
                  <a:schemeClr val="bg1"/>
                </a:solidFill>
                <a:latin typeface="Arial" charset="0"/>
                <a:ea typeface="Arial" charset="0"/>
                <a:cs typeface="Arial" charset="0"/>
              </a:rPr>
              <a:t>&amp;</a:t>
            </a:r>
            <a:r>
              <a:rPr lang="zh-CN" altLang="en-US" sz="4400" dirty="0">
                <a:solidFill>
                  <a:schemeClr val="bg1"/>
                </a:solidFill>
                <a:latin typeface="Arial" charset="0"/>
                <a:ea typeface="Arial" charset="0"/>
                <a:cs typeface="Arial" charset="0"/>
              </a:rPr>
              <a:t>  </a:t>
            </a:r>
            <a:r>
              <a:rPr lang="en-US" altLang="zh-CN" sz="4400" dirty="0">
                <a:solidFill>
                  <a:schemeClr val="bg1"/>
                </a:solidFill>
                <a:latin typeface="Arial" charset="0"/>
                <a:ea typeface="Arial" charset="0"/>
                <a:cs typeface="Arial" charset="0"/>
              </a:rPr>
              <a:t>A</a:t>
            </a:r>
            <a:endParaRPr lang="zh-CN" altLang="en-US" sz="4400" dirty="0">
              <a:solidFill>
                <a:schemeClr val="bg1"/>
              </a:solidFill>
              <a:latin typeface="Arial" charset="0"/>
              <a:ea typeface="Arial" charset="0"/>
              <a:cs typeface="Arial" charset="0"/>
            </a:endParaRPr>
          </a:p>
        </p:txBody>
      </p:sp>
      <p:sp>
        <p:nvSpPr>
          <p:cNvPr id="5" name="文本框 4"/>
          <p:cNvSpPr txBox="1"/>
          <p:nvPr/>
        </p:nvSpPr>
        <p:spPr>
          <a:xfrm>
            <a:off x="11770245" y="4727"/>
            <a:ext cx="420992" cy="369332"/>
          </a:xfrm>
          <a:prstGeom prst="rect">
            <a:avLst/>
          </a:prstGeom>
          <a:noFill/>
        </p:spPr>
        <p:txBody>
          <a:bodyPr wrap="square" rtlCol="0">
            <a:spAutoFit/>
          </a:bodyPr>
          <a:lstStyle/>
          <a:p>
            <a:r>
              <a:rPr kumimoji="1" lang="en-US" altLang="zh-CN" dirty="0"/>
              <a:t>27</a:t>
            </a:r>
            <a:endParaRPr kumimoji="1" lang="zh-CN" altLang="en-US" dirty="0"/>
          </a:p>
        </p:txBody>
      </p:sp>
    </p:spTree>
    <p:extLst>
      <p:ext uri="{BB962C8B-B14F-4D97-AF65-F5344CB8AC3E}">
        <p14:creationId xmlns:p14="http://schemas.microsoft.com/office/powerpoint/2010/main" val="376689201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3296093" y="3106458"/>
            <a:ext cx="5292322" cy="769441"/>
          </a:xfrm>
          <a:prstGeom prst="rect">
            <a:avLst/>
          </a:prstGeom>
          <a:noFill/>
        </p:spPr>
        <p:txBody>
          <a:bodyPr wrap="square" rtlCol="0">
            <a:spAutoFit/>
          </a:bodyPr>
          <a:lstStyle/>
          <a:p>
            <a:r>
              <a:rPr lang="en-US" altLang="zh-CN" sz="4400" dirty="0">
                <a:solidFill>
                  <a:schemeClr val="bg1"/>
                </a:solidFill>
                <a:latin typeface="Arial" charset="0"/>
                <a:ea typeface="Arial" charset="0"/>
                <a:cs typeface="Arial" charset="0"/>
              </a:rPr>
              <a:t>Thanks</a:t>
            </a:r>
            <a:r>
              <a:rPr lang="zh-CN" altLang="en-US" sz="4400" dirty="0">
                <a:solidFill>
                  <a:schemeClr val="bg1"/>
                </a:solidFill>
                <a:latin typeface="Arial" charset="0"/>
                <a:ea typeface="Arial" charset="0"/>
                <a:cs typeface="Arial" charset="0"/>
              </a:rPr>
              <a:t> </a:t>
            </a:r>
            <a:r>
              <a:rPr lang="en-US" altLang="zh-CN" sz="4400" dirty="0">
                <a:solidFill>
                  <a:schemeClr val="bg1"/>
                </a:solidFill>
                <a:latin typeface="Arial" charset="0"/>
                <a:ea typeface="Arial" charset="0"/>
                <a:cs typeface="Arial" charset="0"/>
              </a:rPr>
              <a:t>for</a:t>
            </a:r>
            <a:r>
              <a:rPr lang="zh-CN" altLang="en-US" sz="4400" dirty="0">
                <a:solidFill>
                  <a:schemeClr val="bg1"/>
                </a:solidFill>
                <a:latin typeface="Arial" charset="0"/>
                <a:ea typeface="Arial" charset="0"/>
                <a:cs typeface="Arial" charset="0"/>
              </a:rPr>
              <a:t> </a:t>
            </a:r>
            <a:r>
              <a:rPr lang="en-US" altLang="zh-CN" sz="4400" dirty="0">
                <a:solidFill>
                  <a:schemeClr val="bg1"/>
                </a:solidFill>
                <a:latin typeface="Arial" charset="0"/>
                <a:ea typeface="Arial" charset="0"/>
                <a:cs typeface="Arial" charset="0"/>
              </a:rPr>
              <a:t>listening!</a:t>
            </a:r>
            <a:endParaRPr lang="zh-CN" altLang="en-US" sz="4400" dirty="0">
              <a:solidFill>
                <a:schemeClr val="bg1"/>
              </a:solidFill>
              <a:latin typeface="Arial" charset="0"/>
              <a:ea typeface="Arial" charset="0"/>
              <a:cs typeface="Arial" charset="0"/>
            </a:endParaRPr>
          </a:p>
        </p:txBody>
      </p:sp>
      <p:sp>
        <p:nvSpPr>
          <p:cNvPr id="5" name="文本框 4"/>
          <p:cNvSpPr txBox="1"/>
          <p:nvPr/>
        </p:nvSpPr>
        <p:spPr>
          <a:xfrm>
            <a:off x="11770245" y="4727"/>
            <a:ext cx="420992" cy="369332"/>
          </a:xfrm>
          <a:prstGeom prst="rect">
            <a:avLst/>
          </a:prstGeom>
          <a:noFill/>
        </p:spPr>
        <p:txBody>
          <a:bodyPr wrap="square" rtlCol="0">
            <a:spAutoFit/>
          </a:bodyPr>
          <a:lstStyle/>
          <a:p>
            <a:r>
              <a:rPr kumimoji="1" lang="en-US" altLang="zh-CN" dirty="0"/>
              <a:t>28</a:t>
            </a:r>
            <a:endParaRPr kumimoji="1" lang="zh-CN" altLang="en-US" dirty="0"/>
          </a:p>
        </p:txBody>
      </p:sp>
    </p:spTree>
    <p:extLst>
      <p:ext uri="{BB962C8B-B14F-4D97-AF65-F5344CB8AC3E}">
        <p14:creationId xmlns:p14="http://schemas.microsoft.com/office/powerpoint/2010/main" val="12621241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2313090" y="2183370"/>
            <a:ext cx="1641476" cy="1769715"/>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11500" dirty="0">
                <a:solidFill>
                  <a:srgbClr val="F8D35E"/>
                </a:solidFill>
                <a:latin typeface="Arial" panose="020B0604020202020204" pitchFamily="34" charset="0"/>
                <a:cs typeface="Arial" panose="020B0604020202020204" pitchFamily="34" charset="0"/>
              </a:rPr>
              <a:t>01</a:t>
            </a:r>
            <a:endParaRPr kumimoji="0" lang="en-US" sz="11500" b="1" i="0" u="none" strike="noStrike" kern="1200" cap="none" spc="0" normalizeH="0" baseline="0" noProof="0" dirty="0">
              <a:ln>
                <a:noFill/>
              </a:ln>
              <a:solidFill>
                <a:srgbClr val="F8D35E"/>
              </a:solidFill>
              <a:effectLst/>
              <a:uLnTx/>
              <a:uFillTx/>
              <a:latin typeface="Arial" panose="020B0604020202020204" pitchFamily="34" charset="0"/>
              <a:cs typeface="Arial" panose="020B0604020202020204" pitchFamily="34" charset="0"/>
            </a:endParaRPr>
          </a:p>
        </p:txBody>
      </p:sp>
      <p:sp>
        <p:nvSpPr>
          <p:cNvPr id="49" name="文本框 48"/>
          <p:cNvSpPr txBox="1"/>
          <p:nvPr/>
        </p:nvSpPr>
        <p:spPr>
          <a:xfrm>
            <a:off x="3960811" y="3156713"/>
            <a:ext cx="5777489" cy="769441"/>
          </a:xfrm>
          <a:prstGeom prst="rect">
            <a:avLst/>
          </a:prstGeom>
          <a:noFill/>
        </p:spPr>
        <p:txBody>
          <a:bodyPr wrap="square" rtlCol="0">
            <a:spAutoFit/>
          </a:bodyPr>
          <a:lstStyle/>
          <a:p>
            <a:r>
              <a:rPr lang="en-US" altLang="zh-CN" sz="4400" b="1" dirty="0">
                <a:solidFill>
                  <a:schemeClr val="bg1"/>
                </a:solidFill>
                <a:latin typeface="Arial" charset="0"/>
                <a:ea typeface="Arial" charset="0"/>
                <a:cs typeface="Arial" charset="0"/>
              </a:rPr>
              <a:t>Introduction</a:t>
            </a:r>
            <a:endParaRPr lang="zh-CN" altLang="en-US" sz="4400" b="1" dirty="0">
              <a:solidFill>
                <a:schemeClr val="bg1"/>
              </a:solidFill>
              <a:latin typeface="Arial" charset="0"/>
              <a:ea typeface="Arial" charset="0"/>
              <a:cs typeface="Arial" charset="0"/>
            </a:endParaRPr>
          </a:p>
        </p:txBody>
      </p:sp>
      <p:sp>
        <p:nvSpPr>
          <p:cNvPr id="50" name="文本框 49"/>
          <p:cNvSpPr txBox="1"/>
          <p:nvPr/>
        </p:nvSpPr>
        <p:spPr>
          <a:xfrm>
            <a:off x="3960811" y="2483453"/>
            <a:ext cx="1929601" cy="584775"/>
          </a:xfrm>
          <a:prstGeom prst="rect">
            <a:avLst/>
          </a:prstGeom>
          <a:noFill/>
        </p:spPr>
        <p:txBody>
          <a:bodyPr wrap="square"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3200" dirty="0">
                <a:latin typeface="Arial" panose="020B0604020202020204" pitchFamily="34" charset="0"/>
                <a:cs typeface="Arial" panose="020B0604020202020204" pitchFamily="34" charset="0"/>
              </a:rPr>
              <a:t>Part One</a:t>
            </a:r>
            <a:endParaRPr lang="zh-CN" altLang="en-US" sz="3200" dirty="0">
              <a:latin typeface="Arial" panose="020B0604020202020204" pitchFamily="34" charset="0"/>
              <a:cs typeface="Arial" panose="020B0604020202020204" pitchFamily="34" charset="0"/>
            </a:endParaRPr>
          </a:p>
        </p:txBody>
      </p:sp>
      <p:cxnSp>
        <p:nvCxnSpPr>
          <p:cNvPr id="71" name="Straight Connector 13"/>
          <p:cNvCxnSpPr/>
          <p:nvPr/>
        </p:nvCxnSpPr>
        <p:spPr>
          <a:xfrm flipH="1">
            <a:off x="0" y="4110074"/>
            <a:ext cx="6331945" cy="0"/>
          </a:xfrm>
          <a:prstGeom prst="line">
            <a:avLst/>
          </a:prstGeom>
          <a:ln w="38100" cap="sq">
            <a:solidFill>
              <a:srgbClr val="F8D35E"/>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770245" y="4727"/>
            <a:ext cx="420992" cy="369332"/>
          </a:xfrm>
          <a:prstGeom prst="rect">
            <a:avLst/>
          </a:prstGeom>
          <a:noFill/>
        </p:spPr>
        <p:txBody>
          <a:bodyPr wrap="square" rtlCol="0">
            <a:spAutoFit/>
          </a:bodyPr>
          <a:lstStyle/>
          <a:p>
            <a:r>
              <a:rPr kumimoji="1" lang="en-US" altLang="zh-CN" dirty="0"/>
              <a:t>3</a:t>
            </a:r>
            <a:endParaRPr kumimoji="1" lang="zh-CN" altLang="en-US" dirty="0"/>
          </a:p>
        </p:txBody>
      </p:sp>
    </p:spTree>
    <p:extLst>
      <p:ext uri="{BB962C8B-B14F-4D97-AF65-F5344CB8AC3E}">
        <p14:creationId xmlns:p14="http://schemas.microsoft.com/office/powerpoint/2010/main" val="383250015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1121921"/>
            <a:ext cx="103667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770245" y="4727"/>
            <a:ext cx="420992" cy="369332"/>
          </a:xfrm>
          <a:prstGeom prst="rect">
            <a:avLst/>
          </a:prstGeom>
          <a:noFill/>
        </p:spPr>
        <p:txBody>
          <a:bodyPr wrap="square" rtlCol="0">
            <a:spAutoFit/>
          </a:bodyPr>
          <a:lstStyle/>
          <a:p>
            <a:r>
              <a:rPr kumimoji="1" lang="en-US" altLang="zh-CN" dirty="0"/>
              <a:t>4</a:t>
            </a:r>
            <a:endParaRPr kumimoji="1" lang="zh-CN" altLang="en-US" dirty="0"/>
          </a:p>
        </p:txBody>
      </p:sp>
      <p:sp>
        <p:nvSpPr>
          <p:cNvPr id="14" name="文本框 13">
            <a:extLst>
              <a:ext uri="{FF2B5EF4-FFF2-40B4-BE49-F238E27FC236}">
                <a16:creationId xmlns:a16="http://schemas.microsoft.com/office/drawing/2014/main" id="{5BE78F1E-8EC8-AA41-A6C8-37C0E8BA526B}"/>
              </a:ext>
            </a:extLst>
          </p:cNvPr>
          <p:cNvSpPr txBox="1"/>
          <p:nvPr/>
        </p:nvSpPr>
        <p:spPr>
          <a:xfrm>
            <a:off x="383060" y="302973"/>
            <a:ext cx="10501146" cy="769441"/>
          </a:xfrm>
          <a:prstGeom prst="rect">
            <a:avLst/>
          </a:prstGeom>
          <a:noFill/>
        </p:spPr>
        <p:txBody>
          <a:bodyPr wrap="square" rtlCol="0">
            <a:spAutoFit/>
          </a:bodyPr>
          <a:lstStyle/>
          <a:p>
            <a:r>
              <a:rPr lang="en-US" altLang="zh-CN" sz="4400" dirty="0">
                <a:solidFill>
                  <a:schemeClr val="bg1"/>
                </a:solidFill>
                <a:latin typeface="Arial" panose="020B0604020202020204" pitchFamily="34" charset="0"/>
                <a:cs typeface="Arial" panose="020B0604020202020204" pitchFamily="34" charset="0"/>
              </a:rPr>
              <a:t>Overview</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of</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Scala</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90329908-181C-4846-A8C9-ED9B68DAF16E}"/>
              </a:ext>
            </a:extLst>
          </p:cNvPr>
          <p:cNvSpPr txBox="1"/>
          <p:nvPr/>
        </p:nvSpPr>
        <p:spPr>
          <a:xfrm>
            <a:off x="-439838" y="2604304"/>
            <a:ext cx="184731" cy="369332"/>
          </a:xfrm>
          <a:prstGeom prst="rect">
            <a:avLst/>
          </a:prstGeom>
          <a:noFill/>
        </p:spPr>
        <p:txBody>
          <a:bodyPr wrap="none" rtlCol="0">
            <a:spAutoFit/>
          </a:bodyPr>
          <a:lstStyle/>
          <a:p>
            <a:endParaRPr kumimoji="1" lang="zh-CN" altLang="en-US"/>
          </a:p>
        </p:txBody>
      </p:sp>
      <p:sp>
        <p:nvSpPr>
          <p:cNvPr id="8" name="Google Shape;154;p16">
            <a:extLst>
              <a:ext uri="{FF2B5EF4-FFF2-40B4-BE49-F238E27FC236}">
                <a16:creationId xmlns:a16="http://schemas.microsoft.com/office/drawing/2014/main" id="{B5A4A092-A2AB-6D4E-B4E0-D877A8469759}"/>
              </a:ext>
            </a:extLst>
          </p:cNvPr>
          <p:cNvSpPr txBox="1">
            <a:spLocks/>
          </p:cNvSpPr>
          <p:nvPr/>
        </p:nvSpPr>
        <p:spPr>
          <a:xfrm>
            <a:off x="985776" y="1553395"/>
            <a:ext cx="10220447" cy="436127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5749" indent="-285750">
              <a:lnSpc>
                <a:spcPct val="115000"/>
              </a:lnSpc>
              <a:spcBef>
                <a:spcPts val="0"/>
              </a:spcBef>
              <a:buFont typeface="Wingdings" pitchFamily="2" charset="2"/>
              <a:buChar char="l"/>
            </a:pPr>
            <a:r>
              <a:rPr lang="en" sz="1800" dirty="0">
                <a:solidFill>
                  <a:schemeClr val="lt2"/>
                </a:solidFill>
              </a:rPr>
              <a:t>Scala is short for Scalable Language, </a:t>
            </a:r>
            <a:r>
              <a:rPr lang="en-US" altLang="zh-CN" sz="1800" dirty="0">
                <a:solidFill>
                  <a:schemeClr val="lt2"/>
                </a:solidFill>
              </a:rPr>
              <a:t>it</a:t>
            </a:r>
            <a:r>
              <a:rPr lang="zh-CN" altLang="en-US" sz="1800" dirty="0">
                <a:solidFill>
                  <a:schemeClr val="lt2"/>
                </a:solidFill>
              </a:rPr>
              <a:t> </a:t>
            </a:r>
            <a:r>
              <a:rPr lang="en-US" altLang="zh-CN" sz="1800" dirty="0">
                <a:solidFill>
                  <a:schemeClr val="lt2"/>
                </a:solidFill>
              </a:rPr>
              <a:t>is</a:t>
            </a:r>
            <a:r>
              <a:rPr lang="zh-CN" altLang="en-US" sz="1800" dirty="0">
                <a:solidFill>
                  <a:schemeClr val="lt2"/>
                </a:solidFill>
              </a:rPr>
              <a:t> </a:t>
            </a:r>
            <a:r>
              <a:rPr lang="en" sz="1800" dirty="0">
                <a:solidFill>
                  <a:schemeClr val="lt2"/>
                </a:solidFill>
              </a:rPr>
              <a:t>a multi-paradigm programming language</a:t>
            </a:r>
          </a:p>
          <a:p>
            <a:pPr marL="375749" indent="-285750">
              <a:lnSpc>
                <a:spcPct val="115000"/>
              </a:lnSpc>
              <a:spcBef>
                <a:spcPts val="0"/>
              </a:spcBef>
              <a:buFont typeface="Wingdings" pitchFamily="2" charset="2"/>
              <a:buChar char="l"/>
            </a:pPr>
            <a:endParaRPr lang="en" sz="1800" dirty="0">
              <a:solidFill>
                <a:schemeClr val="lt2"/>
              </a:solidFill>
            </a:endParaRPr>
          </a:p>
          <a:p>
            <a:pPr marL="375749" indent="-285750">
              <a:lnSpc>
                <a:spcPct val="115000"/>
              </a:lnSpc>
              <a:spcBef>
                <a:spcPts val="0"/>
              </a:spcBef>
              <a:buFont typeface="Wingdings" pitchFamily="2" charset="2"/>
              <a:buChar char="l"/>
            </a:pPr>
            <a:r>
              <a:rPr lang="en" sz="1800" dirty="0">
                <a:solidFill>
                  <a:schemeClr val="lt2"/>
                </a:solidFill>
              </a:rPr>
              <a:t>Martin </a:t>
            </a:r>
            <a:r>
              <a:rPr lang="en" sz="1800" dirty="0" err="1">
                <a:solidFill>
                  <a:schemeClr val="lt2"/>
                </a:solidFill>
              </a:rPr>
              <a:t>Odersky</a:t>
            </a:r>
            <a:r>
              <a:rPr lang="en" sz="1800" dirty="0">
                <a:solidFill>
                  <a:schemeClr val="lt2"/>
                </a:solidFill>
              </a:rPr>
              <a:t> of the Federal Institute of Technology Lausanne (EPFL) started designing Scala in 2001 based on the work of Funnel. As of September 2009, the latest version is version 2.7.6.</a:t>
            </a:r>
          </a:p>
          <a:p>
            <a:pPr marL="375749" indent="-285750">
              <a:lnSpc>
                <a:spcPct val="115000"/>
              </a:lnSpc>
              <a:spcBef>
                <a:spcPts val="0"/>
              </a:spcBef>
              <a:buFont typeface="Wingdings" pitchFamily="2" charset="2"/>
              <a:buChar char="l"/>
            </a:pPr>
            <a:endParaRPr lang="en" sz="1800" dirty="0">
              <a:solidFill>
                <a:schemeClr val="bg1"/>
              </a:solidFill>
            </a:endParaRPr>
          </a:p>
          <a:p>
            <a:pPr marL="375749" indent="-285750">
              <a:lnSpc>
                <a:spcPct val="115000"/>
              </a:lnSpc>
              <a:spcBef>
                <a:spcPts val="0"/>
              </a:spcBef>
              <a:buFont typeface="Wingdings" pitchFamily="2" charset="2"/>
              <a:buChar char="l"/>
            </a:pPr>
            <a:r>
              <a:rPr lang="en" sz="1800" dirty="0">
                <a:solidFill>
                  <a:schemeClr val="bg1"/>
                </a:solidFill>
              </a:rPr>
              <a:t>Object-oriented</a:t>
            </a:r>
          </a:p>
          <a:p>
            <a:pPr marL="89999" indent="0">
              <a:lnSpc>
                <a:spcPct val="115000"/>
              </a:lnSpc>
              <a:spcBef>
                <a:spcPts val="0"/>
              </a:spcBef>
              <a:buNone/>
            </a:pPr>
            <a:r>
              <a:rPr lang="en-US" sz="1800" dirty="0">
                <a:solidFill>
                  <a:schemeClr val="bg1"/>
                </a:solidFill>
              </a:rPr>
              <a:t>Supp</a:t>
            </a:r>
            <a:r>
              <a:rPr lang="en-US" altLang="zh-CN" sz="1800" dirty="0">
                <a:solidFill>
                  <a:schemeClr val="bg1"/>
                </a:solidFill>
              </a:rPr>
              <a:t>ort</a:t>
            </a:r>
            <a:r>
              <a:rPr lang="zh-CN" altLang="en-US" sz="1800" dirty="0">
                <a:solidFill>
                  <a:schemeClr val="bg1"/>
                </a:solidFill>
              </a:rPr>
              <a:t> </a:t>
            </a:r>
            <a:r>
              <a:rPr lang="en-US" altLang="zh-CN" sz="1800" dirty="0">
                <a:solidFill>
                  <a:schemeClr val="bg1"/>
                </a:solidFill>
              </a:rPr>
              <a:t>by</a:t>
            </a:r>
            <a:r>
              <a:rPr lang="zh-CN" altLang="en-US" sz="1800" dirty="0">
                <a:solidFill>
                  <a:schemeClr val="bg1"/>
                </a:solidFill>
              </a:rPr>
              <a:t> </a:t>
            </a:r>
            <a:r>
              <a:rPr lang="en-US" sz="1800" dirty="0">
                <a:solidFill>
                  <a:schemeClr val="bg1"/>
                </a:solidFill>
              </a:rPr>
              <a:t>Abstract Data Type</a:t>
            </a:r>
            <a:r>
              <a:rPr lang="zh-CN" altLang="en-US" sz="1800" dirty="0">
                <a:solidFill>
                  <a:schemeClr val="bg1"/>
                </a:solidFill>
              </a:rPr>
              <a:t>、</a:t>
            </a:r>
            <a:r>
              <a:rPr lang="en-US" sz="1800" dirty="0">
                <a:solidFill>
                  <a:schemeClr val="bg1"/>
                </a:solidFill>
              </a:rPr>
              <a:t>Inheritance</a:t>
            </a:r>
            <a:r>
              <a:rPr lang="zh-CN" altLang="en-US" sz="1800" dirty="0">
                <a:solidFill>
                  <a:schemeClr val="bg1"/>
                </a:solidFill>
              </a:rPr>
              <a:t>、</a:t>
            </a:r>
            <a:r>
              <a:rPr lang="en-US" sz="1800" dirty="0">
                <a:solidFill>
                  <a:schemeClr val="bg1"/>
                </a:solidFill>
              </a:rPr>
              <a:t>Encapsulation</a:t>
            </a:r>
            <a:r>
              <a:rPr lang="zh-CN" altLang="en-US" sz="1800" dirty="0">
                <a:solidFill>
                  <a:schemeClr val="bg1"/>
                </a:solidFill>
              </a:rPr>
              <a:t>、</a:t>
            </a:r>
            <a:r>
              <a:rPr lang="en-US" sz="1800" dirty="0">
                <a:solidFill>
                  <a:schemeClr val="bg1"/>
                </a:solidFill>
              </a:rPr>
              <a:t>Polymorphism</a:t>
            </a:r>
          </a:p>
          <a:p>
            <a:pPr marL="375749" indent="-285750">
              <a:lnSpc>
                <a:spcPct val="115000"/>
              </a:lnSpc>
              <a:spcBef>
                <a:spcPts val="0"/>
              </a:spcBef>
              <a:buFont typeface="Wingdings" pitchFamily="2" charset="2"/>
              <a:buChar char="l"/>
            </a:pPr>
            <a:endParaRPr lang="en" sz="1800" dirty="0">
              <a:solidFill>
                <a:schemeClr val="bg1"/>
              </a:solidFill>
            </a:endParaRPr>
          </a:p>
          <a:p>
            <a:pPr marL="375749" indent="-285750">
              <a:lnSpc>
                <a:spcPct val="115000"/>
              </a:lnSpc>
              <a:spcBef>
                <a:spcPts val="0"/>
              </a:spcBef>
              <a:buFont typeface="Wingdings" pitchFamily="2" charset="2"/>
              <a:buChar char="l"/>
            </a:pPr>
            <a:r>
              <a:rPr lang="en" sz="1800" dirty="0">
                <a:solidFill>
                  <a:schemeClr val="bg1"/>
                </a:solidFill>
              </a:rPr>
              <a:t>Functional programming</a:t>
            </a:r>
          </a:p>
          <a:p>
            <a:pPr marL="89999" indent="0">
              <a:lnSpc>
                <a:spcPct val="115000"/>
              </a:lnSpc>
              <a:spcBef>
                <a:spcPts val="0"/>
              </a:spcBef>
              <a:buNone/>
            </a:pPr>
            <a:r>
              <a:rPr lang="en-US" altLang="zh-CN" sz="1800" dirty="0">
                <a:solidFill>
                  <a:schemeClr val="bg1"/>
                </a:solidFill>
              </a:rPr>
              <a:t>Support</a:t>
            </a:r>
            <a:r>
              <a:rPr lang="zh-CN" altLang="en-US" sz="1800" dirty="0">
                <a:solidFill>
                  <a:schemeClr val="bg1"/>
                </a:solidFill>
              </a:rPr>
              <a:t> </a:t>
            </a:r>
            <a:r>
              <a:rPr lang="en-US" altLang="zh-CN" sz="1800" dirty="0">
                <a:solidFill>
                  <a:schemeClr val="bg1"/>
                </a:solidFill>
              </a:rPr>
              <a:t>by</a:t>
            </a:r>
            <a:r>
              <a:rPr lang="zh-CN" altLang="en-US" sz="1800" dirty="0">
                <a:solidFill>
                  <a:schemeClr val="bg1"/>
                </a:solidFill>
              </a:rPr>
              <a:t> </a:t>
            </a:r>
            <a:r>
              <a:rPr lang="en-US" sz="1800" dirty="0">
                <a:solidFill>
                  <a:schemeClr val="bg1"/>
                </a:solidFill>
              </a:rPr>
              <a:t>Closures</a:t>
            </a:r>
            <a:r>
              <a:rPr lang="zh-CN" altLang="en-US" sz="1800" dirty="0">
                <a:solidFill>
                  <a:schemeClr val="bg1"/>
                </a:solidFill>
              </a:rPr>
              <a:t>、</a:t>
            </a:r>
            <a:r>
              <a:rPr lang="en-US" sz="1800" dirty="0">
                <a:solidFill>
                  <a:schemeClr val="bg1"/>
                </a:solidFill>
              </a:rPr>
              <a:t>Recursive Expression</a:t>
            </a:r>
            <a:r>
              <a:rPr lang="zh-CN" altLang="en-US" sz="1800" dirty="0">
                <a:solidFill>
                  <a:schemeClr val="bg1"/>
                </a:solidFill>
              </a:rPr>
              <a:t>、</a:t>
            </a:r>
            <a:r>
              <a:rPr lang="en-US" sz="1800" dirty="0">
                <a:solidFill>
                  <a:schemeClr val="bg1"/>
                </a:solidFill>
              </a:rPr>
              <a:t>Anonymous Functions</a:t>
            </a:r>
          </a:p>
          <a:p>
            <a:pPr marL="89999" indent="0">
              <a:lnSpc>
                <a:spcPct val="115000"/>
              </a:lnSpc>
              <a:spcBef>
                <a:spcPts val="0"/>
              </a:spcBef>
              <a:buNone/>
            </a:pPr>
            <a:endParaRPr lang="en" sz="1800" dirty="0">
              <a:solidFill>
                <a:schemeClr val="bg1"/>
              </a:solidFill>
            </a:endParaRPr>
          </a:p>
          <a:p>
            <a:pPr marL="375749" indent="-285750">
              <a:lnSpc>
                <a:spcPct val="115000"/>
              </a:lnSpc>
              <a:spcBef>
                <a:spcPts val="0"/>
              </a:spcBef>
              <a:buFont typeface="Wingdings" pitchFamily="2" charset="2"/>
              <a:buChar char="l"/>
            </a:pPr>
            <a:r>
              <a:rPr lang="en" sz="1800" dirty="0">
                <a:solidFill>
                  <a:schemeClr val="bg1"/>
                </a:solidFill>
              </a:rPr>
              <a:t>Concurrency</a:t>
            </a:r>
            <a:endParaRPr lang="en-US" sz="1800" dirty="0">
              <a:solidFill>
                <a:schemeClr val="bg1"/>
              </a:solidFill>
            </a:endParaRPr>
          </a:p>
          <a:p>
            <a:pPr marL="89999" indent="0">
              <a:lnSpc>
                <a:spcPct val="115000"/>
              </a:lnSpc>
              <a:spcBef>
                <a:spcPts val="0"/>
              </a:spcBef>
              <a:buNone/>
            </a:pPr>
            <a:r>
              <a:rPr lang="en" sz="1800" dirty="0">
                <a:solidFill>
                  <a:schemeClr val="bg1"/>
                </a:solidFill>
              </a:rPr>
              <a:t>Sup</a:t>
            </a:r>
            <a:r>
              <a:rPr lang="en-US" altLang="zh-CN" sz="1800" dirty="0">
                <a:solidFill>
                  <a:schemeClr val="bg1"/>
                </a:solidFill>
              </a:rPr>
              <a:t>p</a:t>
            </a:r>
            <a:r>
              <a:rPr lang="en" sz="1800" dirty="0">
                <a:solidFill>
                  <a:schemeClr val="bg1"/>
                </a:solidFill>
              </a:rPr>
              <a:t>ort</a:t>
            </a:r>
            <a:r>
              <a:rPr lang="zh-CN" altLang="en-US" sz="1800" dirty="0">
                <a:solidFill>
                  <a:schemeClr val="bg1"/>
                </a:solidFill>
              </a:rPr>
              <a:t> </a:t>
            </a:r>
            <a:r>
              <a:rPr lang="en-US" altLang="zh-CN" sz="1800" dirty="0">
                <a:solidFill>
                  <a:schemeClr val="bg1"/>
                </a:solidFill>
              </a:rPr>
              <a:t>by</a:t>
            </a:r>
            <a:r>
              <a:rPr lang="zh-CN" altLang="en-US" sz="1800" dirty="0">
                <a:solidFill>
                  <a:schemeClr val="bg1"/>
                </a:solidFill>
              </a:rPr>
              <a:t> </a:t>
            </a:r>
            <a:r>
              <a:rPr lang="en" sz="1800" dirty="0">
                <a:solidFill>
                  <a:schemeClr val="bg1"/>
                </a:solidFill>
              </a:rPr>
              <a:t>Semaphore Supporting</a:t>
            </a:r>
            <a:r>
              <a:rPr lang="zh-CN" altLang="en-US" sz="1800" dirty="0">
                <a:solidFill>
                  <a:schemeClr val="bg1"/>
                </a:solidFill>
              </a:rPr>
              <a:t>、</a:t>
            </a:r>
            <a:r>
              <a:rPr lang="en" altLang="zh-CN" sz="1800" dirty="0">
                <a:solidFill>
                  <a:schemeClr val="bg1"/>
                </a:solidFill>
              </a:rPr>
              <a:t>Monitors</a:t>
            </a:r>
            <a:r>
              <a:rPr lang="zh-CN" altLang="en-US" sz="1800" dirty="0">
                <a:solidFill>
                  <a:schemeClr val="bg1"/>
                </a:solidFill>
              </a:rPr>
              <a:t>、</a:t>
            </a:r>
            <a:r>
              <a:rPr lang="en" altLang="zh-CN" sz="1800" dirty="0">
                <a:solidFill>
                  <a:schemeClr val="bg1"/>
                </a:solidFill>
              </a:rPr>
              <a:t>Message passing</a:t>
            </a:r>
            <a:endParaRPr lang="en" sz="1800" dirty="0">
              <a:solidFill>
                <a:schemeClr val="bg1"/>
              </a:solidFill>
            </a:endParaRPr>
          </a:p>
        </p:txBody>
      </p:sp>
    </p:spTree>
    <p:extLst>
      <p:ext uri="{BB962C8B-B14F-4D97-AF65-F5344CB8AC3E}">
        <p14:creationId xmlns:p14="http://schemas.microsoft.com/office/powerpoint/2010/main" val="107659930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1121921"/>
            <a:ext cx="103667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770245" y="4727"/>
            <a:ext cx="420992" cy="369332"/>
          </a:xfrm>
          <a:prstGeom prst="rect">
            <a:avLst/>
          </a:prstGeom>
          <a:noFill/>
        </p:spPr>
        <p:txBody>
          <a:bodyPr wrap="square" rtlCol="0">
            <a:spAutoFit/>
          </a:bodyPr>
          <a:lstStyle/>
          <a:p>
            <a:r>
              <a:rPr kumimoji="1" lang="en-US" altLang="zh-CN" dirty="0"/>
              <a:t>5</a:t>
            </a:r>
            <a:endParaRPr kumimoji="1" lang="zh-CN" altLang="en-US" dirty="0"/>
          </a:p>
        </p:txBody>
      </p:sp>
      <p:sp>
        <p:nvSpPr>
          <p:cNvPr id="14" name="文本框 13">
            <a:extLst>
              <a:ext uri="{FF2B5EF4-FFF2-40B4-BE49-F238E27FC236}">
                <a16:creationId xmlns:a16="http://schemas.microsoft.com/office/drawing/2014/main" id="{5BE78F1E-8EC8-AA41-A6C8-37C0E8BA526B}"/>
              </a:ext>
            </a:extLst>
          </p:cNvPr>
          <p:cNvSpPr txBox="1"/>
          <p:nvPr/>
        </p:nvSpPr>
        <p:spPr>
          <a:xfrm>
            <a:off x="383060" y="302973"/>
            <a:ext cx="10501146" cy="769441"/>
          </a:xfrm>
          <a:prstGeom prst="rect">
            <a:avLst/>
          </a:prstGeom>
          <a:noFill/>
        </p:spPr>
        <p:txBody>
          <a:bodyPr wrap="square" rtlCol="0">
            <a:spAutoFit/>
          </a:bodyPr>
          <a:lstStyle/>
          <a:p>
            <a:r>
              <a:rPr lang="en-US" altLang="zh-CN" sz="4400" dirty="0">
                <a:solidFill>
                  <a:schemeClr val="bg1"/>
                </a:solidFill>
                <a:latin typeface="Arial" panose="020B0604020202020204" pitchFamily="34" charset="0"/>
                <a:cs typeface="Arial" panose="020B0604020202020204" pitchFamily="34" charset="0"/>
              </a:rPr>
              <a:t>Functional</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programming</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90329908-181C-4846-A8C9-ED9B68DAF16E}"/>
              </a:ext>
            </a:extLst>
          </p:cNvPr>
          <p:cNvSpPr txBox="1"/>
          <p:nvPr/>
        </p:nvSpPr>
        <p:spPr>
          <a:xfrm>
            <a:off x="-439838" y="2604304"/>
            <a:ext cx="184731" cy="369332"/>
          </a:xfrm>
          <a:prstGeom prst="rect">
            <a:avLst/>
          </a:prstGeom>
          <a:noFill/>
        </p:spPr>
        <p:txBody>
          <a:bodyPr wrap="none" rtlCol="0">
            <a:spAutoFit/>
          </a:bodyPr>
          <a:lstStyle/>
          <a:p>
            <a:endParaRPr kumimoji="1" lang="zh-CN" altLang="en-US"/>
          </a:p>
        </p:txBody>
      </p:sp>
      <p:sp>
        <p:nvSpPr>
          <p:cNvPr id="8" name="Google Shape;154;p16">
            <a:extLst>
              <a:ext uri="{FF2B5EF4-FFF2-40B4-BE49-F238E27FC236}">
                <a16:creationId xmlns:a16="http://schemas.microsoft.com/office/drawing/2014/main" id="{B5A4A092-A2AB-6D4E-B4E0-D877A8469759}"/>
              </a:ext>
            </a:extLst>
          </p:cNvPr>
          <p:cNvSpPr txBox="1">
            <a:spLocks/>
          </p:cNvSpPr>
          <p:nvPr/>
        </p:nvSpPr>
        <p:spPr>
          <a:xfrm>
            <a:off x="279721" y="1248365"/>
            <a:ext cx="5816280" cy="3740323"/>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5749" indent="-285750">
              <a:lnSpc>
                <a:spcPct val="115000"/>
              </a:lnSpc>
              <a:spcBef>
                <a:spcPts val="0"/>
              </a:spcBef>
              <a:buFont typeface="Wingdings" pitchFamily="2" charset="2"/>
              <a:buChar char="l"/>
            </a:pPr>
            <a:r>
              <a:rPr lang="en" sz="1600" dirty="0">
                <a:solidFill>
                  <a:schemeClr val="lt2"/>
                </a:solidFill>
              </a:rPr>
              <a:t>Imperative: Command the “machine” how to do things</a:t>
            </a:r>
            <a:r>
              <a:rPr lang="en-US" altLang="zh-CN" sz="1600" dirty="0">
                <a:solidFill>
                  <a:schemeClr val="lt2"/>
                </a:solidFill>
              </a:rPr>
              <a:t>,</a:t>
            </a:r>
            <a:r>
              <a:rPr lang="zh-CN" altLang="en-US" sz="1600" dirty="0">
                <a:solidFill>
                  <a:schemeClr val="lt2"/>
                </a:solidFill>
              </a:rPr>
              <a:t> </a:t>
            </a:r>
            <a:endParaRPr lang="en-US" altLang="zh-CN" sz="1600" dirty="0">
              <a:solidFill>
                <a:schemeClr val="lt2"/>
              </a:solidFill>
            </a:endParaRPr>
          </a:p>
          <a:p>
            <a:pPr marL="89999" indent="0">
              <a:lnSpc>
                <a:spcPct val="115000"/>
              </a:lnSpc>
              <a:spcBef>
                <a:spcPts val="0"/>
              </a:spcBef>
              <a:buNone/>
            </a:pPr>
            <a:r>
              <a:rPr lang="zh-CN" altLang="en-US" sz="1600" dirty="0">
                <a:solidFill>
                  <a:schemeClr val="lt2"/>
                </a:solidFill>
              </a:rPr>
              <a:t>      </a:t>
            </a:r>
            <a:r>
              <a:rPr lang="en" sz="1600" dirty="0">
                <a:solidFill>
                  <a:schemeClr val="lt2"/>
                </a:solidFill>
              </a:rPr>
              <a:t>it will be implemented according to your command</a:t>
            </a:r>
            <a:r>
              <a:rPr lang="zh-CN" altLang="en-US" sz="1600" dirty="0">
                <a:solidFill>
                  <a:schemeClr val="lt2"/>
                </a:solidFill>
              </a:rPr>
              <a:t> </a:t>
            </a:r>
            <a:r>
              <a:rPr lang="en-US" altLang="zh-CN" sz="1600" dirty="0">
                <a:solidFill>
                  <a:schemeClr val="lt2"/>
                </a:solidFill>
              </a:rPr>
              <a:t>(</a:t>
            </a:r>
            <a:r>
              <a:rPr lang="en-US" altLang="zh-CN" sz="1600" dirty="0" err="1">
                <a:solidFill>
                  <a:schemeClr val="lt2"/>
                </a:solidFill>
              </a:rPr>
              <a:t>eg.Java</a:t>
            </a:r>
            <a:r>
              <a:rPr lang="en-US" altLang="zh-CN" sz="1600" dirty="0">
                <a:solidFill>
                  <a:schemeClr val="lt2"/>
                </a:solidFill>
              </a:rPr>
              <a:t>)</a:t>
            </a:r>
            <a:endParaRPr lang="en" sz="1600" dirty="0">
              <a:solidFill>
                <a:schemeClr val="lt2"/>
              </a:solidFill>
            </a:endParaRPr>
          </a:p>
          <a:p>
            <a:pPr marL="375749" indent="-285750">
              <a:lnSpc>
                <a:spcPct val="115000"/>
              </a:lnSpc>
              <a:spcBef>
                <a:spcPts val="0"/>
              </a:spcBef>
              <a:buFont typeface="Wingdings" pitchFamily="2" charset="2"/>
              <a:buChar char="l"/>
            </a:pPr>
            <a:endParaRPr lang="en" sz="1600" dirty="0">
              <a:solidFill>
                <a:schemeClr val="lt2"/>
              </a:solidFill>
            </a:endParaRPr>
          </a:p>
          <a:p>
            <a:pPr marL="375749" indent="-285750">
              <a:lnSpc>
                <a:spcPct val="115000"/>
              </a:lnSpc>
              <a:spcBef>
                <a:spcPts val="0"/>
              </a:spcBef>
              <a:buFont typeface="Wingdings" pitchFamily="2" charset="2"/>
              <a:buChar char="l"/>
            </a:pPr>
            <a:endParaRPr lang="en" sz="1600" dirty="0">
              <a:solidFill>
                <a:schemeClr val="lt2"/>
              </a:solidFill>
            </a:endParaRPr>
          </a:p>
          <a:p>
            <a:pPr marL="375749" indent="-285750">
              <a:lnSpc>
                <a:spcPct val="115000"/>
              </a:lnSpc>
              <a:spcBef>
                <a:spcPts val="0"/>
              </a:spcBef>
              <a:buFont typeface="Wingdings" pitchFamily="2" charset="2"/>
              <a:buChar char="l"/>
            </a:pPr>
            <a:endParaRPr lang="en" sz="1600" dirty="0">
              <a:solidFill>
                <a:schemeClr val="lt2"/>
              </a:solidFill>
            </a:endParaRPr>
          </a:p>
          <a:p>
            <a:pPr marL="375749" indent="-285750">
              <a:lnSpc>
                <a:spcPct val="115000"/>
              </a:lnSpc>
              <a:spcBef>
                <a:spcPts val="0"/>
              </a:spcBef>
              <a:buFont typeface="Wingdings" pitchFamily="2" charset="2"/>
              <a:buChar char="l"/>
            </a:pPr>
            <a:endParaRPr lang="en" sz="1600" dirty="0">
              <a:solidFill>
                <a:schemeClr val="lt2"/>
              </a:solidFill>
            </a:endParaRPr>
          </a:p>
          <a:p>
            <a:pPr marL="375749" indent="-285750">
              <a:lnSpc>
                <a:spcPct val="115000"/>
              </a:lnSpc>
              <a:spcBef>
                <a:spcPts val="0"/>
              </a:spcBef>
              <a:buFont typeface="Wingdings" pitchFamily="2" charset="2"/>
              <a:buChar char="l"/>
            </a:pPr>
            <a:endParaRPr lang="en" sz="1600" dirty="0">
              <a:solidFill>
                <a:schemeClr val="lt2"/>
              </a:solidFill>
            </a:endParaRPr>
          </a:p>
          <a:p>
            <a:pPr marL="375749" indent="-285750">
              <a:lnSpc>
                <a:spcPct val="115000"/>
              </a:lnSpc>
              <a:spcBef>
                <a:spcPts val="0"/>
              </a:spcBef>
              <a:buFont typeface="Wingdings" pitchFamily="2" charset="2"/>
              <a:buChar char="l"/>
            </a:pPr>
            <a:endParaRPr lang="en" sz="1600" dirty="0">
              <a:solidFill>
                <a:schemeClr val="lt2"/>
              </a:solidFill>
            </a:endParaRPr>
          </a:p>
          <a:p>
            <a:pPr marL="375749" indent="-285750">
              <a:lnSpc>
                <a:spcPct val="115000"/>
              </a:lnSpc>
              <a:spcBef>
                <a:spcPts val="0"/>
              </a:spcBef>
              <a:buFont typeface="Wingdings" pitchFamily="2" charset="2"/>
              <a:buChar char="l"/>
            </a:pPr>
            <a:endParaRPr lang="en" sz="1600" dirty="0">
              <a:solidFill>
                <a:schemeClr val="lt2"/>
              </a:solidFill>
            </a:endParaRPr>
          </a:p>
          <a:p>
            <a:pPr marL="375749" indent="-285750">
              <a:lnSpc>
                <a:spcPct val="115000"/>
              </a:lnSpc>
              <a:spcBef>
                <a:spcPts val="0"/>
              </a:spcBef>
              <a:buFont typeface="Wingdings" pitchFamily="2" charset="2"/>
              <a:buChar char="l"/>
            </a:pPr>
            <a:endParaRPr lang="en" sz="1600" dirty="0">
              <a:solidFill>
                <a:schemeClr val="lt2"/>
              </a:solidFill>
            </a:endParaRPr>
          </a:p>
          <a:p>
            <a:pPr marL="375749" indent="-285750">
              <a:lnSpc>
                <a:spcPct val="115000"/>
              </a:lnSpc>
              <a:spcBef>
                <a:spcPts val="0"/>
              </a:spcBef>
              <a:buFont typeface="Wingdings" pitchFamily="2" charset="2"/>
              <a:buChar char="l"/>
            </a:pPr>
            <a:endParaRPr lang="en" sz="1600" dirty="0">
              <a:solidFill>
                <a:schemeClr val="lt2"/>
              </a:solidFill>
            </a:endParaRPr>
          </a:p>
          <a:p>
            <a:pPr marL="375749" indent="-285750">
              <a:lnSpc>
                <a:spcPct val="115000"/>
              </a:lnSpc>
              <a:spcBef>
                <a:spcPts val="0"/>
              </a:spcBef>
              <a:buFont typeface="Wingdings" pitchFamily="2" charset="2"/>
              <a:buChar char="l"/>
            </a:pPr>
            <a:r>
              <a:rPr lang="en" sz="1600" dirty="0">
                <a:solidFill>
                  <a:schemeClr val="lt2"/>
                </a:solidFill>
              </a:rPr>
              <a:t>Functional programming: Tell the "machine" what you want </a:t>
            </a:r>
          </a:p>
          <a:p>
            <a:pPr marL="89999" indent="0">
              <a:lnSpc>
                <a:spcPct val="115000"/>
              </a:lnSpc>
              <a:spcBef>
                <a:spcPts val="0"/>
              </a:spcBef>
              <a:buNone/>
            </a:pPr>
            <a:r>
              <a:rPr lang="zh-CN" altLang="en-US" sz="1600" dirty="0">
                <a:solidFill>
                  <a:schemeClr val="lt2"/>
                </a:solidFill>
              </a:rPr>
              <a:t>      </a:t>
            </a:r>
            <a:r>
              <a:rPr lang="en" sz="1600" dirty="0">
                <a:solidFill>
                  <a:schemeClr val="lt2"/>
                </a:solidFill>
              </a:rPr>
              <a:t>and let the machine figure out how to do it</a:t>
            </a:r>
            <a:r>
              <a:rPr lang="zh-CN" altLang="en-US" sz="1600" dirty="0">
                <a:solidFill>
                  <a:schemeClr val="lt2"/>
                </a:solidFill>
              </a:rPr>
              <a:t> </a:t>
            </a:r>
            <a:r>
              <a:rPr lang="en-US" altLang="zh-CN" sz="1600" dirty="0">
                <a:solidFill>
                  <a:schemeClr val="lt2"/>
                </a:solidFill>
              </a:rPr>
              <a:t>(</a:t>
            </a:r>
            <a:r>
              <a:rPr lang="en-US" altLang="zh-CN" sz="1600" dirty="0" err="1">
                <a:solidFill>
                  <a:schemeClr val="lt2"/>
                </a:solidFill>
              </a:rPr>
              <a:t>eg.Scala</a:t>
            </a:r>
            <a:r>
              <a:rPr lang="en-US" altLang="zh-CN" sz="1600" dirty="0">
                <a:solidFill>
                  <a:schemeClr val="lt2"/>
                </a:solidFill>
              </a:rPr>
              <a:t>)</a:t>
            </a:r>
            <a:endParaRPr lang="en" sz="1600" dirty="0">
              <a:solidFill>
                <a:schemeClr val="lt2"/>
              </a:solidFill>
            </a:endParaRPr>
          </a:p>
        </p:txBody>
      </p:sp>
      <p:pic>
        <p:nvPicPr>
          <p:cNvPr id="3" name="图片 2" descr="手机屏幕截图&#10;&#10;描述已自动生成">
            <a:extLst>
              <a:ext uri="{FF2B5EF4-FFF2-40B4-BE49-F238E27FC236}">
                <a16:creationId xmlns:a16="http://schemas.microsoft.com/office/drawing/2014/main" id="{A215FC5B-6445-5F4E-97A1-9A04FFA8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33" y="2072666"/>
            <a:ext cx="5041900" cy="2032000"/>
          </a:xfrm>
          <a:prstGeom prst="rect">
            <a:avLst/>
          </a:prstGeom>
        </p:spPr>
      </p:pic>
      <p:pic>
        <p:nvPicPr>
          <p:cNvPr id="6" name="图片 5" descr="图片包含 游戏机&#10;&#10;描述已自动生成">
            <a:extLst>
              <a:ext uri="{FF2B5EF4-FFF2-40B4-BE49-F238E27FC236}">
                <a16:creationId xmlns:a16="http://schemas.microsoft.com/office/drawing/2014/main" id="{3E4B53B9-02C9-8A47-B8B9-B672EA974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33" y="5115130"/>
            <a:ext cx="5041900" cy="1045843"/>
          </a:xfrm>
          <a:prstGeom prst="rect">
            <a:avLst/>
          </a:prstGeom>
        </p:spPr>
      </p:pic>
      <p:pic>
        <p:nvPicPr>
          <p:cNvPr id="10" name="图片 9">
            <a:extLst>
              <a:ext uri="{FF2B5EF4-FFF2-40B4-BE49-F238E27FC236}">
                <a16:creationId xmlns:a16="http://schemas.microsoft.com/office/drawing/2014/main" id="{06804186-9936-AA48-8C7B-9AE851C1B1BA}"/>
              </a:ext>
            </a:extLst>
          </p:cNvPr>
          <p:cNvPicPr>
            <a:picLocks noChangeAspect="1"/>
          </p:cNvPicPr>
          <p:nvPr/>
        </p:nvPicPr>
        <p:blipFill>
          <a:blip r:embed="rId4"/>
          <a:stretch>
            <a:fillRect/>
          </a:stretch>
        </p:blipFill>
        <p:spPr>
          <a:xfrm>
            <a:off x="6746270" y="2072692"/>
            <a:ext cx="4137936" cy="4088281"/>
          </a:xfrm>
          <a:prstGeom prst="rect">
            <a:avLst/>
          </a:prstGeom>
        </p:spPr>
      </p:pic>
      <p:sp>
        <p:nvSpPr>
          <p:cNvPr id="11" name="文本框 10">
            <a:extLst>
              <a:ext uri="{FF2B5EF4-FFF2-40B4-BE49-F238E27FC236}">
                <a16:creationId xmlns:a16="http://schemas.microsoft.com/office/drawing/2014/main" id="{51CD1FF2-7D4B-6C4C-B652-0DA63214E524}"/>
              </a:ext>
            </a:extLst>
          </p:cNvPr>
          <p:cNvSpPr txBox="1"/>
          <p:nvPr/>
        </p:nvSpPr>
        <p:spPr>
          <a:xfrm>
            <a:off x="6746270" y="1360453"/>
            <a:ext cx="3935539" cy="338554"/>
          </a:xfrm>
          <a:prstGeom prst="rect">
            <a:avLst/>
          </a:prstGeom>
          <a:noFill/>
        </p:spPr>
        <p:txBody>
          <a:bodyPr wrap="square" rtlCol="0">
            <a:spAutoFit/>
          </a:bodyPr>
          <a:lstStyle/>
          <a:p>
            <a:pPr marL="285750" indent="-285750">
              <a:buFont typeface="Wingdings" pitchFamily="2" charset="2"/>
              <a:buChar char="l"/>
            </a:pPr>
            <a:r>
              <a:rPr kumimoji="1" lang="en-US" altLang="zh-CN" sz="1600" b="1" dirty="0">
                <a:solidFill>
                  <a:schemeClr val="bg1"/>
                </a:solidFill>
              </a:rPr>
              <a:t>Concept</a:t>
            </a:r>
            <a:r>
              <a:rPr kumimoji="1" lang="zh-CN" altLang="en-US" sz="1600" b="1" dirty="0">
                <a:solidFill>
                  <a:schemeClr val="bg1"/>
                </a:solidFill>
              </a:rPr>
              <a:t> </a:t>
            </a:r>
            <a:r>
              <a:rPr kumimoji="1" lang="en-US" altLang="zh-CN" sz="1600" b="1" dirty="0">
                <a:solidFill>
                  <a:schemeClr val="bg1"/>
                </a:solidFill>
              </a:rPr>
              <a:t>Map</a:t>
            </a:r>
            <a:endParaRPr kumimoji="1" lang="zh-CN" altLang="en-US" sz="1600" b="1" dirty="0">
              <a:solidFill>
                <a:schemeClr val="bg1"/>
              </a:solidFill>
            </a:endParaRPr>
          </a:p>
        </p:txBody>
      </p:sp>
    </p:spTree>
    <p:extLst>
      <p:ext uri="{BB962C8B-B14F-4D97-AF65-F5344CB8AC3E}">
        <p14:creationId xmlns:p14="http://schemas.microsoft.com/office/powerpoint/2010/main" val="206761239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1121921"/>
            <a:ext cx="103667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770245" y="4727"/>
            <a:ext cx="420992" cy="369332"/>
          </a:xfrm>
          <a:prstGeom prst="rect">
            <a:avLst/>
          </a:prstGeom>
          <a:noFill/>
        </p:spPr>
        <p:txBody>
          <a:bodyPr wrap="square" rtlCol="0">
            <a:spAutoFit/>
          </a:bodyPr>
          <a:lstStyle/>
          <a:p>
            <a:r>
              <a:rPr kumimoji="1" lang="en-US" altLang="zh-CN" dirty="0"/>
              <a:t>6</a:t>
            </a:r>
            <a:endParaRPr kumimoji="1" lang="zh-CN" altLang="en-US" dirty="0"/>
          </a:p>
        </p:txBody>
      </p:sp>
      <p:sp>
        <p:nvSpPr>
          <p:cNvPr id="14" name="文本框 13">
            <a:extLst>
              <a:ext uri="{FF2B5EF4-FFF2-40B4-BE49-F238E27FC236}">
                <a16:creationId xmlns:a16="http://schemas.microsoft.com/office/drawing/2014/main" id="{5BE78F1E-8EC8-AA41-A6C8-37C0E8BA526B}"/>
              </a:ext>
            </a:extLst>
          </p:cNvPr>
          <p:cNvSpPr txBox="1"/>
          <p:nvPr/>
        </p:nvSpPr>
        <p:spPr>
          <a:xfrm>
            <a:off x="383060" y="302973"/>
            <a:ext cx="6075614" cy="769441"/>
          </a:xfrm>
          <a:prstGeom prst="rect">
            <a:avLst/>
          </a:prstGeom>
          <a:noFill/>
        </p:spPr>
        <p:txBody>
          <a:bodyPr wrap="square" rtlCol="0">
            <a:spAutoFit/>
          </a:bodyPr>
          <a:lstStyle/>
          <a:p>
            <a:r>
              <a:rPr kumimoji="1" lang="en-US" altLang="zh-CN" sz="4400" dirty="0">
                <a:solidFill>
                  <a:schemeClr val="bg1"/>
                </a:solidFill>
              </a:rPr>
              <a:t>Four</a:t>
            </a:r>
            <a:r>
              <a:rPr kumimoji="1" lang="zh-CN" altLang="en-US" sz="4400" dirty="0">
                <a:solidFill>
                  <a:schemeClr val="bg1"/>
                </a:solidFill>
              </a:rPr>
              <a:t> </a:t>
            </a:r>
            <a:r>
              <a:rPr kumimoji="1" lang="en" altLang="zh-CN" sz="4400" dirty="0">
                <a:solidFill>
                  <a:schemeClr val="bg1"/>
                </a:solidFill>
              </a:rPr>
              <a:t>major characteristic</a:t>
            </a:r>
            <a:r>
              <a:rPr kumimoji="1" lang="en-US" altLang="zh-CN" sz="4400" dirty="0">
                <a:solidFill>
                  <a:schemeClr val="bg1"/>
                </a:solidFill>
              </a:rPr>
              <a:t>s</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90329908-181C-4846-A8C9-ED9B68DAF16E}"/>
              </a:ext>
            </a:extLst>
          </p:cNvPr>
          <p:cNvSpPr txBox="1"/>
          <p:nvPr/>
        </p:nvSpPr>
        <p:spPr>
          <a:xfrm>
            <a:off x="-439838" y="2604304"/>
            <a:ext cx="184731" cy="369332"/>
          </a:xfrm>
          <a:prstGeom prst="rect">
            <a:avLst/>
          </a:prstGeom>
          <a:noFill/>
        </p:spPr>
        <p:txBody>
          <a:bodyPr wrap="none" rtlCol="0">
            <a:spAutoFit/>
          </a:bodyPr>
          <a:lstStyle/>
          <a:p>
            <a:endParaRPr kumimoji="1" lang="zh-CN" altLang="en-US"/>
          </a:p>
        </p:txBody>
      </p:sp>
      <p:sp>
        <p:nvSpPr>
          <p:cNvPr id="12" name="文本框 11">
            <a:extLst>
              <a:ext uri="{FF2B5EF4-FFF2-40B4-BE49-F238E27FC236}">
                <a16:creationId xmlns:a16="http://schemas.microsoft.com/office/drawing/2014/main" id="{56A6D0D0-8C95-A84D-B3D9-EE16A729309A}"/>
              </a:ext>
            </a:extLst>
          </p:cNvPr>
          <p:cNvSpPr txBox="1"/>
          <p:nvPr/>
        </p:nvSpPr>
        <p:spPr>
          <a:xfrm>
            <a:off x="912627" y="1483068"/>
            <a:ext cx="11067170" cy="4216539"/>
          </a:xfrm>
          <a:prstGeom prst="rect">
            <a:avLst/>
          </a:prstGeom>
          <a:noFill/>
        </p:spPr>
        <p:txBody>
          <a:bodyPr wrap="square" rtlCol="0">
            <a:spAutoFit/>
          </a:bodyPr>
          <a:lstStyle/>
          <a:p>
            <a:pPr marL="342900" indent="-342900">
              <a:buSzPct val="120000"/>
              <a:buFont typeface=".Apple Color Emoji UI"/>
              <a:buChar char="💡"/>
            </a:pPr>
            <a:r>
              <a:rPr kumimoji="1" lang="en-US" altLang="zh-CN" sz="2000" b="1" dirty="0">
                <a:solidFill>
                  <a:schemeClr val="bg1"/>
                </a:solidFill>
              </a:rPr>
              <a:t>I</a:t>
            </a:r>
            <a:r>
              <a:rPr kumimoji="1" lang="en" altLang="zh-CN" sz="2000" b="1" dirty="0" err="1">
                <a:solidFill>
                  <a:schemeClr val="bg1"/>
                </a:solidFill>
              </a:rPr>
              <a:t>mmutable</a:t>
            </a:r>
            <a:r>
              <a:rPr kumimoji="1" lang="en" altLang="zh-CN" sz="2000" b="1" dirty="0">
                <a:solidFill>
                  <a:schemeClr val="bg1"/>
                </a:solidFill>
              </a:rPr>
              <a:t> data</a:t>
            </a:r>
          </a:p>
          <a:p>
            <a:r>
              <a:rPr kumimoji="1" lang="en" altLang="zh-CN" sz="1600" dirty="0">
                <a:solidFill>
                  <a:schemeClr val="bg1"/>
                </a:solidFill>
              </a:rPr>
              <a:t>A variable is </a:t>
            </a:r>
            <a:r>
              <a:rPr kumimoji="1" lang="en" altLang="zh-CN" sz="1600" u="sng" dirty="0">
                <a:solidFill>
                  <a:srgbClr val="EB9FB1"/>
                </a:solidFill>
              </a:rPr>
              <a:t>assigned only once</a:t>
            </a:r>
            <a:r>
              <a:rPr kumimoji="1" lang="en" altLang="zh-CN" sz="1600" dirty="0">
                <a:solidFill>
                  <a:schemeClr val="bg1"/>
                </a:solidFill>
              </a:rPr>
              <a:t>. If you want to change its value, create a new one.</a:t>
            </a:r>
          </a:p>
          <a:p>
            <a:endParaRPr kumimoji="1" lang="en" altLang="zh-CN" sz="2000" dirty="0">
              <a:solidFill>
                <a:schemeClr val="bg1"/>
              </a:solidFill>
            </a:endParaRPr>
          </a:p>
          <a:p>
            <a:pPr marL="342900" indent="-342900">
              <a:buSzPct val="120000"/>
              <a:buFont typeface=".Apple Color Emoji UI"/>
              <a:buChar char="💡"/>
            </a:pPr>
            <a:r>
              <a:rPr kumimoji="1" lang="en" altLang="zh-CN" sz="2000" b="1" dirty="0">
                <a:solidFill>
                  <a:schemeClr val="bg1"/>
                </a:solidFill>
              </a:rPr>
              <a:t>Functions are first class methods</a:t>
            </a:r>
          </a:p>
          <a:p>
            <a:r>
              <a:rPr kumimoji="1" lang="en" altLang="zh-CN" sz="1600" dirty="0">
                <a:solidFill>
                  <a:schemeClr val="bg1"/>
                </a:solidFill>
              </a:rPr>
              <a:t>Functions can be used like ordinary variables. Functions can be created, modified, and </a:t>
            </a:r>
            <a:r>
              <a:rPr kumimoji="1" lang="en" altLang="zh-CN" sz="1600" u="sng" dirty="0">
                <a:solidFill>
                  <a:srgbClr val="EB9FB1"/>
                </a:solidFill>
              </a:rPr>
              <a:t>passed as variables,</a:t>
            </a:r>
            <a:r>
              <a:rPr kumimoji="1" lang="en" altLang="zh-CN" sz="1600" dirty="0">
                <a:solidFill>
                  <a:srgbClr val="EB9FB1"/>
                </a:solidFill>
              </a:rPr>
              <a:t> </a:t>
            </a:r>
            <a:r>
              <a:rPr kumimoji="1" lang="en" altLang="zh-CN" sz="1600" u="sng" dirty="0">
                <a:solidFill>
                  <a:srgbClr val="EB9FB1"/>
                </a:solidFill>
              </a:rPr>
              <a:t>returned, </a:t>
            </a:r>
            <a:r>
              <a:rPr kumimoji="1" lang="en" altLang="zh-CN" sz="1600" dirty="0">
                <a:solidFill>
                  <a:schemeClr val="bg1"/>
                </a:solidFill>
              </a:rPr>
              <a:t>or </a:t>
            </a:r>
            <a:r>
              <a:rPr kumimoji="1" lang="en" altLang="zh-CN" sz="1600" u="sng" dirty="0">
                <a:solidFill>
                  <a:srgbClr val="EB9FB1"/>
                </a:solidFill>
              </a:rPr>
              <a:t>nested within functions.</a:t>
            </a:r>
          </a:p>
          <a:p>
            <a:endParaRPr kumimoji="1" lang="en" altLang="zh-CN" sz="2000" dirty="0">
              <a:solidFill>
                <a:schemeClr val="bg1"/>
              </a:solidFill>
            </a:endParaRPr>
          </a:p>
          <a:p>
            <a:pPr marL="342900" indent="-342900">
              <a:buSzPct val="120000"/>
              <a:buFont typeface=".Apple Color Emoji UI"/>
              <a:buChar char="💡"/>
            </a:pPr>
            <a:r>
              <a:rPr kumimoji="1" lang="en" altLang="zh-CN" sz="2000" b="1" dirty="0">
                <a:solidFill>
                  <a:schemeClr val="bg1"/>
                </a:solidFill>
              </a:rPr>
              <a:t>Referential transparency </a:t>
            </a:r>
          </a:p>
          <a:p>
            <a:r>
              <a:rPr kumimoji="1" lang="en-US" altLang="zh-CN" sz="1600" dirty="0">
                <a:solidFill>
                  <a:schemeClr val="bg1"/>
                </a:solidFill>
              </a:rPr>
              <a:t>The</a:t>
            </a:r>
            <a:r>
              <a:rPr kumimoji="1" lang="zh-CN" altLang="en-US" sz="1600" dirty="0">
                <a:solidFill>
                  <a:schemeClr val="bg1"/>
                </a:solidFill>
              </a:rPr>
              <a:t> </a:t>
            </a:r>
            <a:r>
              <a:rPr kumimoji="1" lang="en-US" altLang="zh-CN" sz="1600" dirty="0">
                <a:solidFill>
                  <a:schemeClr val="bg1"/>
                </a:solidFill>
              </a:rPr>
              <a:t>f</a:t>
            </a:r>
            <a:r>
              <a:rPr kumimoji="1" lang="en" altLang="zh-CN" sz="1600" dirty="0">
                <a:solidFill>
                  <a:schemeClr val="bg1"/>
                </a:solidFill>
              </a:rPr>
              <a:t>unction‘s operation does not depend on external variables or “state”, only on the input parameters, as long as the parameters are the same, the return value obtained by calling the function is always the same. Naturally adapt to </a:t>
            </a:r>
            <a:r>
              <a:rPr kumimoji="1" lang="en" altLang="zh-CN" sz="1600" u="sng" dirty="0">
                <a:solidFill>
                  <a:srgbClr val="EB9FB1"/>
                </a:solidFill>
              </a:rPr>
              <a:t>concurrent programmin</a:t>
            </a:r>
            <a:r>
              <a:rPr kumimoji="1" lang="en" altLang="zh-CN" sz="1600" dirty="0">
                <a:solidFill>
                  <a:srgbClr val="EB9FB1"/>
                </a:solidFill>
              </a:rPr>
              <a:t>g, </a:t>
            </a:r>
            <a:r>
              <a:rPr kumimoji="1" lang="en" altLang="zh-CN" sz="1600" dirty="0">
                <a:solidFill>
                  <a:schemeClr val="bg1"/>
                </a:solidFill>
              </a:rPr>
              <a:t>because the results of calling functions are consistent, there is no need to lock at all, and there is </a:t>
            </a:r>
            <a:r>
              <a:rPr kumimoji="1" lang="en" altLang="zh-CN" sz="1600" u="sng" dirty="0">
                <a:solidFill>
                  <a:srgbClr val="EB9FB1"/>
                </a:solidFill>
              </a:rPr>
              <a:t>no deadlock problem.</a:t>
            </a:r>
          </a:p>
          <a:p>
            <a:endParaRPr kumimoji="1" lang="en" altLang="zh-CN" sz="2000" u="sng" dirty="0">
              <a:solidFill>
                <a:srgbClr val="EB9FB1"/>
              </a:solidFill>
            </a:endParaRPr>
          </a:p>
          <a:p>
            <a:pPr marL="342900" indent="-342900">
              <a:buSzPct val="120000"/>
              <a:buFont typeface=".Apple Color Emoji UI"/>
              <a:buChar char="💡"/>
            </a:pPr>
            <a:r>
              <a:rPr kumimoji="1" lang="en" altLang="zh-CN" sz="2000" b="1" dirty="0">
                <a:solidFill>
                  <a:schemeClr val="bg1"/>
                </a:solidFill>
              </a:rPr>
              <a:t>Tail recursion </a:t>
            </a:r>
          </a:p>
          <a:p>
            <a:r>
              <a:rPr kumimoji="1" lang="en" altLang="zh-CN" sz="1600" dirty="0">
                <a:solidFill>
                  <a:schemeClr val="bg1"/>
                </a:solidFill>
              </a:rPr>
              <a:t>Function calls must be pushed to the stack to save the scene. If the recursion level is too deep, too many pushes will cause performance problems. Therefore, tail recursion </a:t>
            </a:r>
            <a:r>
              <a:rPr kumimoji="1" lang="en-US" altLang="zh-CN" sz="1600" dirty="0">
                <a:solidFill>
                  <a:schemeClr val="bg1"/>
                </a:solidFill>
              </a:rPr>
              <a:t>can</a:t>
            </a:r>
            <a:r>
              <a:rPr kumimoji="1" lang="zh-CN" altLang="en-US" sz="1600" dirty="0">
                <a:solidFill>
                  <a:schemeClr val="bg1"/>
                </a:solidFill>
              </a:rPr>
              <a:t> </a:t>
            </a:r>
            <a:r>
              <a:rPr kumimoji="1" lang="en" altLang="zh-CN" sz="1600" dirty="0">
                <a:solidFill>
                  <a:schemeClr val="bg1"/>
                </a:solidFill>
              </a:rPr>
              <a:t>optimize</a:t>
            </a:r>
            <a:r>
              <a:rPr kumimoji="1" lang="zh-CN" altLang="en-US" sz="1600" dirty="0">
                <a:solidFill>
                  <a:schemeClr val="bg1"/>
                </a:solidFill>
              </a:rPr>
              <a:t> </a:t>
            </a:r>
            <a:r>
              <a:rPr kumimoji="1" lang="en-US" altLang="zh-CN" sz="1600" dirty="0">
                <a:solidFill>
                  <a:schemeClr val="bg1"/>
                </a:solidFill>
              </a:rPr>
              <a:t>it</a:t>
            </a:r>
            <a:r>
              <a:rPr kumimoji="1" lang="en" altLang="zh-CN" sz="1600" dirty="0">
                <a:solidFill>
                  <a:schemeClr val="bg1"/>
                </a:solidFill>
              </a:rPr>
              <a:t>, and the </a:t>
            </a:r>
            <a:r>
              <a:rPr kumimoji="1" lang="en" altLang="zh-CN" sz="1600" u="sng" dirty="0">
                <a:solidFill>
                  <a:srgbClr val="EB9FB1"/>
                </a:solidFill>
              </a:rPr>
              <a:t>stack is reused each time to recu</a:t>
            </a:r>
            <a:r>
              <a:rPr kumimoji="1" lang="en" altLang="zh-CN" sz="1600" dirty="0">
                <a:solidFill>
                  <a:srgbClr val="EB9FB1"/>
                </a:solidFill>
              </a:rPr>
              <a:t>r, </a:t>
            </a:r>
            <a:r>
              <a:rPr kumimoji="1" lang="en" altLang="zh-CN" sz="1600" dirty="0">
                <a:solidFill>
                  <a:schemeClr val="bg1"/>
                </a:solidFill>
              </a:rPr>
              <a:t>improving performance.</a:t>
            </a:r>
            <a:endParaRPr kumimoji="1" lang="zh-CN" altLang="en-US" sz="1600" dirty="0"/>
          </a:p>
        </p:txBody>
      </p:sp>
    </p:spTree>
    <p:extLst>
      <p:ext uri="{BB962C8B-B14F-4D97-AF65-F5344CB8AC3E}">
        <p14:creationId xmlns:p14="http://schemas.microsoft.com/office/powerpoint/2010/main" val="27450953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1121921"/>
            <a:ext cx="103667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770245" y="4727"/>
            <a:ext cx="420992" cy="369332"/>
          </a:xfrm>
          <a:prstGeom prst="rect">
            <a:avLst/>
          </a:prstGeom>
          <a:noFill/>
        </p:spPr>
        <p:txBody>
          <a:bodyPr wrap="square" rtlCol="0">
            <a:spAutoFit/>
          </a:bodyPr>
          <a:lstStyle/>
          <a:p>
            <a:r>
              <a:rPr kumimoji="1" lang="en-US" altLang="zh-CN" dirty="0"/>
              <a:t>7</a:t>
            </a:r>
            <a:endParaRPr kumimoji="1" lang="zh-CN" altLang="en-US" dirty="0"/>
          </a:p>
        </p:txBody>
      </p:sp>
      <p:sp>
        <p:nvSpPr>
          <p:cNvPr id="14" name="文本框 13">
            <a:extLst>
              <a:ext uri="{FF2B5EF4-FFF2-40B4-BE49-F238E27FC236}">
                <a16:creationId xmlns:a16="http://schemas.microsoft.com/office/drawing/2014/main" id="{5BE78F1E-8EC8-AA41-A6C8-37C0E8BA526B}"/>
              </a:ext>
            </a:extLst>
          </p:cNvPr>
          <p:cNvSpPr txBox="1"/>
          <p:nvPr/>
        </p:nvSpPr>
        <p:spPr>
          <a:xfrm>
            <a:off x="1950193" y="264885"/>
            <a:ext cx="7233082" cy="769441"/>
          </a:xfrm>
          <a:prstGeom prst="rect">
            <a:avLst/>
          </a:prstGeom>
          <a:noFill/>
        </p:spPr>
        <p:txBody>
          <a:bodyPr wrap="square" rtlCol="0">
            <a:spAutoFit/>
          </a:bodyPr>
          <a:lstStyle/>
          <a:p>
            <a:r>
              <a:rPr lang="en-US" altLang="zh-CN" sz="4400" dirty="0">
                <a:solidFill>
                  <a:schemeClr val="bg1"/>
                </a:solidFill>
                <a:latin typeface="Arial" panose="020B0604020202020204" pitchFamily="34" charset="0"/>
                <a:cs typeface="Arial" panose="020B0604020202020204" pitchFamily="34" charset="0"/>
              </a:rPr>
              <a:t>framework</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based</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on</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Scala</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90329908-181C-4846-A8C9-ED9B68DAF16E}"/>
              </a:ext>
            </a:extLst>
          </p:cNvPr>
          <p:cNvSpPr txBox="1"/>
          <p:nvPr/>
        </p:nvSpPr>
        <p:spPr>
          <a:xfrm>
            <a:off x="-439838" y="2604304"/>
            <a:ext cx="184731" cy="369332"/>
          </a:xfrm>
          <a:prstGeom prst="rect">
            <a:avLst/>
          </a:prstGeom>
          <a:noFill/>
        </p:spPr>
        <p:txBody>
          <a:bodyPr wrap="none" rtlCol="0">
            <a:spAutoFit/>
          </a:bodyPr>
          <a:lstStyle/>
          <a:p>
            <a:endParaRPr kumimoji="1" lang="zh-CN" altLang="en-US"/>
          </a:p>
        </p:txBody>
      </p:sp>
      <p:sp>
        <p:nvSpPr>
          <p:cNvPr id="9" name="Google Shape;160;p17">
            <a:extLst>
              <a:ext uri="{FF2B5EF4-FFF2-40B4-BE49-F238E27FC236}">
                <a16:creationId xmlns:a16="http://schemas.microsoft.com/office/drawing/2014/main" id="{7F65CF29-C50A-9243-9AC3-F29949B2A285}"/>
              </a:ext>
            </a:extLst>
          </p:cNvPr>
          <p:cNvSpPr txBox="1">
            <a:spLocks/>
          </p:cNvSpPr>
          <p:nvPr/>
        </p:nvSpPr>
        <p:spPr>
          <a:xfrm>
            <a:off x="612837" y="1204714"/>
            <a:ext cx="10522510" cy="535308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lnSpc>
                <a:spcPct val="150000"/>
              </a:lnSpc>
              <a:spcBef>
                <a:spcPts val="0"/>
              </a:spcBef>
              <a:buSzPts val="1400"/>
              <a:buFont typeface="Wingdings" pitchFamily="2" charset="2"/>
              <a:buChar char="l"/>
            </a:pPr>
            <a:r>
              <a:rPr lang="en" sz="1800" dirty="0">
                <a:solidFill>
                  <a:schemeClr val="bg1"/>
                </a:solidFill>
              </a:rPr>
              <a:t>Spark, originally a distributed, in-memory, streaming computing engine developed by the </a:t>
            </a:r>
            <a:r>
              <a:rPr lang="en" sz="1800" dirty="0" err="1">
                <a:solidFill>
                  <a:schemeClr val="bg1"/>
                </a:solidFill>
              </a:rPr>
              <a:t>AMPLab</a:t>
            </a:r>
            <a:r>
              <a:rPr lang="en" sz="1800" dirty="0">
                <a:solidFill>
                  <a:schemeClr val="bg1"/>
                </a:solidFill>
              </a:rPr>
              <a:t> laboratory of the University of Berkeley in 2009, was originally designed to perform a series of processing tasks for large amounts of data at high speed.</a:t>
            </a:r>
          </a:p>
          <a:p>
            <a:pPr marL="457200" indent="-317500">
              <a:lnSpc>
                <a:spcPct val="150000"/>
              </a:lnSpc>
              <a:spcBef>
                <a:spcPts val="0"/>
              </a:spcBef>
              <a:buSzPts val="1400"/>
              <a:buFont typeface="Wingdings" pitchFamily="2" charset="2"/>
              <a:buChar char="l"/>
            </a:pPr>
            <a:r>
              <a:rPr lang="en" sz="1800" dirty="0">
                <a:solidFill>
                  <a:schemeClr val="bg1"/>
                </a:solidFill>
              </a:rPr>
              <a:t>Spark itself has a great advantage in operations that require a large number of iterations. Compared to the goal of "one stack to rule them all", in fact, Spark has become a unified platform for fast processing of lightweight big data.</a:t>
            </a:r>
          </a:p>
          <a:p>
            <a:pPr marL="457200" indent="-317500">
              <a:lnSpc>
                <a:spcPct val="150000"/>
              </a:lnSpc>
              <a:spcBef>
                <a:spcPts val="0"/>
              </a:spcBef>
              <a:buSzPts val="1400"/>
              <a:buFont typeface="Wingdings" pitchFamily="2" charset="2"/>
              <a:buChar char="l"/>
            </a:pPr>
            <a:r>
              <a:rPr lang="en" sz="1800" dirty="0">
                <a:solidFill>
                  <a:schemeClr val="bg1"/>
                </a:solidFill>
              </a:rPr>
              <a:t>Spark is based on in-memory computing, which improves the real-time performance of data processing in a big data environment, while ensuring high fault tolerance and high scalability, allowing users to deploy Spark on a large number of cheap hardware to form clusters.</a:t>
            </a:r>
          </a:p>
          <a:p>
            <a:pPr marL="457200" indent="-317500">
              <a:lnSpc>
                <a:spcPct val="150000"/>
              </a:lnSpc>
              <a:spcBef>
                <a:spcPts val="0"/>
              </a:spcBef>
              <a:buSzPts val="1400"/>
              <a:buFont typeface="Wingdings" pitchFamily="2" charset="2"/>
              <a:buChar char="l"/>
            </a:pPr>
            <a:r>
              <a:rPr lang="en-US" sz="1800" dirty="0">
                <a:solidFill>
                  <a:schemeClr val="bg1"/>
                </a:solidFill>
              </a:rPr>
              <a:t>Compared to MapReduce, Spark is more efficient and has lower latency in batch processing due to its scalability, in-memory-based computing, and it</a:t>
            </a:r>
            <a:r>
              <a:rPr lang="zh-CN" altLang="en-US" sz="1800" dirty="0">
                <a:solidFill>
                  <a:schemeClr val="bg1"/>
                </a:solidFill>
              </a:rPr>
              <a:t> </a:t>
            </a:r>
            <a:r>
              <a:rPr lang="en-US" altLang="zh-CN" sz="1800" dirty="0">
                <a:solidFill>
                  <a:schemeClr val="bg1"/>
                </a:solidFill>
              </a:rPr>
              <a:t>has</a:t>
            </a:r>
            <a:r>
              <a:rPr lang="zh-CN" altLang="en-US" sz="1800" dirty="0">
                <a:solidFill>
                  <a:schemeClr val="bg1"/>
                </a:solidFill>
              </a:rPr>
              <a:t> </a:t>
            </a:r>
            <a:r>
              <a:rPr lang="en-US" sz="1800" dirty="0">
                <a:solidFill>
                  <a:schemeClr val="bg1"/>
                </a:solidFill>
              </a:rPr>
              <a:t>the advantages of being able to directly read and write data in any format on Hadoop</a:t>
            </a:r>
            <a:r>
              <a:rPr lang="en-US" altLang="zh-CN" sz="1800" dirty="0">
                <a:solidFill>
                  <a:schemeClr val="bg1"/>
                </a:solidFill>
              </a:rPr>
              <a:t>.</a:t>
            </a:r>
            <a:endParaRPr lang="en" sz="1800" dirty="0">
              <a:solidFill>
                <a:schemeClr val="bg1"/>
              </a:solidFill>
            </a:endParaRPr>
          </a:p>
          <a:p>
            <a:pPr marL="457200" indent="0">
              <a:spcBef>
                <a:spcPts val="1600"/>
              </a:spcBef>
              <a:spcAft>
                <a:spcPts val="1600"/>
              </a:spcAft>
              <a:buFont typeface="Arial" panose="020B0604020202020204" pitchFamily="34" charset="0"/>
              <a:buNone/>
            </a:pPr>
            <a:endParaRPr lang="en" sz="1100" dirty="0"/>
          </a:p>
        </p:txBody>
      </p:sp>
      <p:pic>
        <p:nvPicPr>
          <p:cNvPr id="2" name="图片 1">
            <a:extLst>
              <a:ext uri="{FF2B5EF4-FFF2-40B4-BE49-F238E27FC236}">
                <a16:creationId xmlns:a16="http://schemas.microsoft.com/office/drawing/2014/main" id="{DD344EE1-6A07-374F-8B97-3EE527D5834D}"/>
              </a:ext>
            </a:extLst>
          </p:cNvPr>
          <p:cNvPicPr>
            <a:picLocks noChangeAspect="1"/>
          </p:cNvPicPr>
          <p:nvPr/>
        </p:nvPicPr>
        <p:blipFill>
          <a:blip r:embed="rId2"/>
          <a:stretch>
            <a:fillRect/>
          </a:stretch>
        </p:blipFill>
        <p:spPr>
          <a:xfrm>
            <a:off x="178768" y="69450"/>
            <a:ext cx="1817725" cy="946732"/>
          </a:xfrm>
          <a:prstGeom prst="rect">
            <a:avLst/>
          </a:prstGeom>
        </p:spPr>
      </p:pic>
    </p:spTree>
    <p:extLst>
      <p:ext uri="{BB962C8B-B14F-4D97-AF65-F5344CB8AC3E}">
        <p14:creationId xmlns:p14="http://schemas.microsoft.com/office/powerpoint/2010/main" val="298836004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1872984" y="2183370"/>
            <a:ext cx="1641476" cy="1769715"/>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en-US" sz="11500" dirty="0">
                <a:solidFill>
                  <a:srgbClr val="F47264"/>
                </a:solidFill>
                <a:latin typeface="Arial" panose="020B0604020202020204" pitchFamily="34" charset="0"/>
                <a:cs typeface="Arial" panose="020B0604020202020204" pitchFamily="34" charset="0"/>
              </a:rPr>
              <a:t>0</a:t>
            </a:r>
            <a:r>
              <a:rPr lang="en-US" altLang="zh-CN" sz="11500" dirty="0">
                <a:solidFill>
                  <a:srgbClr val="F47264"/>
                </a:solidFill>
                <a:latin typeface="Arial" panose="020B0604020202020204" pitchFamily="34" charset="0"/>
                <a:cs typeface="Arial" panose="020B0604020202020204" pitchFamily="34" charset="0"/>
              </a:rPr>
              <a:t>2</a:t>
            </a:r>
            <a:endParaRPr kumimoji="0" lang="en-US" sz="11500" b="1" i="0" u="none" strike="noStrike" kern="1200" cap="none" spc="0" normalizeH="0" baseline="0" noProof="0" dirty="0">
              <a:ln>
                <a:noFill/>
              </a:ln>
              <a:solidFill>
                <a:srgbClr val="F47264"/>
              </a:solidFill>
              <a:effectLst/>
              <a:uLnTx/>
              <a:uFillTx/>
              <a:latin typeface="Arial" panose="020B0604020202020204" pitchFamily="34" charset="0"/>
              <a:cs typeface="Arial" panose="020B0604020202020204" pitchFamily="34" charset="0"/>
            </a:endParaRPr>
          </a:p>
        </p:txBody>
      </p:sp>
      <p:sp>
        <p:nvSpPr>
          <p:cNvPr id="49" name="文本框 48"/>
          <p:cNvSpPr txBox="1"/>
          <p:nvPr/>
        </p:nvSpPr>
        <p:spPr>
          <a:xfrm>
            <a:off x="3648296" y="3156713"/>
            <a:ext cx="9523696" cy="1292662"/>
          </a:xfrm>
          <a:prstGeom prst="rect">
            <a:avLst/>
          </a:prstGeom>
          <a:noFill/>
        </p:spPr>
        <p:txBody>
          <a:bodyPr wrap="square" rtlCol="0">
            <a:spAutoFit/>
          </a:bodyPr>
          <a:lstStyle/>
          <a:p>
            <a:r>
              <a:rPr lang="en-US" altLang="zh-CN" sz="3400" b="1" dirty="0">
                <a:solidFill>
                  <a:schemeClr val="bg1"/>
                </a:solidFill>
                <a:latin typeface="Arial" charset="0"/>
                <a:ea typeface="Arial" charset="0"/>
                <a:cs typeface="Arial" charset="0"/>
              </a:rPr>
              <a:t>Evaluation of</a:t>
            </a:r>
            <a:r>
              <a:rPr lang="zh-CN" altLang="en-US" sz="3400" b="1" dirty="0">
                <a:solidFill>
                  <a:schemeClr val="bg1"/>
                </a:solidFill>
                <a:latin typeface="Arial" charset="0"/>
                <a:ea typeface="Arial" charset="0"/>
                <a:cs typeface="Arial" charset="0"/>
              </a:rPr>
              <a:t> </a:t>
            </a:r>
            <a:r>
              <a:rPr lang="en-US" altLang="zh-CN" sz="3400" b="1" dirty="0">
                <a:solidFill>
                  <a:schemeClr val="bg1"/>
                </a:solidFill>
                <a:latin typeface="Arial" charset="0"/>
                <a:ea typeface="Arial" charset="0"/>
                <a:cs typeface="Arial" charset="0"/>
              </a:rPr>
              <a:t>Scala</a:t>
            </a:r>
          </a:p>
          <a:p>
            <a:endParaRPr lang="zh-CN" altLang="en-US" sz="4400" b="1" dirty="0">
              <a:solidFill>
                <a:schemeClr val="bg1"/>
              </a:solidFill>
              <a:latin typeface="Arial" charset="0"/>
              <a:ea typeface="Arial" charset="0"/>
              <a:cs typeface="Arial" charset="0"/>
            </a:endParaRPr>
          </a:p>
        </p:txBody>
      </p:sp>
      <p:sp>
        <p:nvSpPr>
          <p:cNvPr id="50" name="文本框 49"/>
          <p:cNvSpPr txBox="1"/>
          <p:nvPr/>
        </p:nvSpPr>
        <p:spPr>
          <a:xfrm>
            <a:off x="3648297" y="2483453"/>
            <a:ext cx="2371134" cy="584775"/>
          </a:xfrm>
          <a:prstGeom prst="rect">
            <a:avLst/>
          </a:prstGeom>
          <a:noFill/>
        </p:spPr>
        <p:txBody>
          <a:bodyPr wrap="square" rtlCol="0">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r>
              <a:rPr lang="en-US" altLang="zh-CN" sz="3200" dirty="0">
                <a:latin typeface="Arial" panose="020B0604020202020204" pitchFamily="34" charset="0"/>
                <a:cs typeface="Arial" panose="020B0604020202020204" pitchFamily="34" charset="0"/>
              </a:rPr>
              <a:t>Part Four</a:t>
            </a:r>
            <a:endParaRPr lang="zh-CN" altLang="en-US" sz="3200" dirty="0">
              <a:latin typeface="Arial" panose="020B0604020202020204" pitchFamily="34" charset="0"/>
              <a:cs typeface="Arial" panose="020B0604020202020204" pitchFamily="34" charset="0"/>
            </a:endParaRPr>
          </a:p>
        </p:txBody>
      </p:sp>
      <p:cxnSp>
        <p:nvCxnSpPr>
          <p:cNvPr id="71" name="Straight Connector 13"/>
          <p:cNvCxnSpPr/>
          <p:nvPr/>
        </p:nvCxnSpPr>
        <p:spPr>
          <a:xfrm flipH="1">
            <a:off x="0" y="4110074"/>
            <a:ext cx="6331945" cy="0"/>
          </a:xfrm>
          <a:prstGeom prst="line">
            <a:avLst/>
          </a:prstGeom>
          <a:ln w="38100" cap="sq">
            <a:solidFill>
              <a:srgbClr val="F47264"/>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770245" y="4727"/>
            <a:ext cx="420992" cy="369332"/>
          </a:xfrm>
          <a:prstGeom prst="rect">
            <a:avLst/>
          </a:prstGeom>
          <a:noFill/>
        </p:spPr>
        <p:txBody>
          <a:bodyPr wrap="square" rtlCol="0">
            <a:spAutoFit/>
          </a:bodyPr>
          <a:lstStyle/>
          <a:p>
            <a:r>
              <a:rPr kumimoji="1" lang="en-US" altLang="zh-CN" dirty="0"/>
              <a:t>8</a:t>
            </a:r>
            <a:endParaRPr kumimoji="1" lang="zh-CN" altLang="en-US" dirty="0"/>
          </a:p>
        </p:txBody>
      </p:sp>
    </p:spTree>
    <p:extLst>
      <p:ext uri="{BB962C8B-B14F-4D97-AF65-F5344CB8AC3E}">
        <p14:creationId xmlns:p14="http://schemas.microsoft.com/office/powerpoint/2010/main" val="268743470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1121921"/>
            <a:ext cx="103667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770245" y="4727"/>
            <a:ext cx="420992" cy="369332"/>
          </a:xfrm>
          <a:prstGeom prst="rect">
            <a:avLst/>
          </a:prstGeom>
          <a:noFill/>
        </p:spPr>
        <p:txBody>
          <a:bodyPr wrap="square" rtlCol="0">
            <a:spAutoFit/>
          </a:bodyPr>
          <a:lstStyle/>
          <a:p>
            <a:r>
              <a:rPr kumimoji="1" lang="en-US" altLang="zh-CN" dirty="0"/>
              <a:t>9</a:t>
            </a:r>
            <a:endParaRPr kumimoji="1" lang="zh-CN" altLang="en-US" dirty="0"/>
          </a:p>
        </p:txBody>
      </p:sp>
      <p:sp>
        <p:nvSpPr>
          <p:cNvPr id="7" name="文本框 6">
            <a:extLst>
              <a:ext uri="{FF2B5EF4-FFF2-40B4-BE49-F238E27FC236}">
                <a16:creationId xmlns:a16="http://schemas.microsoft.com/office/drawing/2014/main" id="{90329908-181C-4846-A8C9-ED9B68DAF16E}"/>
              </a:ext>
            </a:extLst>
          </p:cNvPr>
          <p:cNvSpPr txBox="1"/>
          <p:nvPr/>
        </p:nvSpPr>
        <p:spPr>
          <a:xfrm>
            <a:off x="-439838" y="2604304"/>
            <a:ext cx="184731" cy="369332"/>
          </a:xfrm>
          <a:prstGeom prst="rect">
            <a:avLst/>
          </a:prstGeom>
          <a:noFill/>
        </p:spPr>
        <p:txBody>
          <a:bodyPr wrap="none" rtlCol="0">
            <a:spAutoFit/>
          </a:bodyPr>
          <a:lstStyle/>
          <a:p>
            <a:endParaRPr kumimoji="1" lang="zh-CN" altLang="en-US"/>
          </a:p>
        </p:txBody>
      </p:sp>
      <p:sp>
        <p:nvSpPr>
          <p:cNvPr id="8" name="文本框 7">
            <a:extLst>
              <a:ext uri="{FF2B5EF4-FFF2-40B4-BE49-F238E27FC236}">
                <a16:creationId xmlns:a16="http://schemas.microsoft.com/office/drawing/2014/main" id="{EA729904-226D-6340-A88E-10BC798FEEFC}"/>
              </a:ext>
            </a:extLst>
          </p:cNvPr>
          <p:cNvSpPr txBox="1"/>
          <p:nvPr/>
        </p:nvSpPr>
        <p:spPr>
          <a:xfrm>
            <a:off x="202416" y="189393"/>
            <a:ext cx="10855266" cy="769441"/>
          </a:xfrm>
          <a:prstGeom prst="rect">
            <a:avLst/>
          </a:prstGeom>
          <a:noFill/>
        </p:spPr>
        <p:txBody>
          <a:bodyPr wrap="square" rtlCol="0">
            <a:spAutoFit/>
          </a:bodyPr>
          <a:lstStyle/>
          <a:p>
            <a:r>
              <a:rPr lang="en-US" altLang="zh-CN" sz="4400" dirty="0">
                <a:solidFill>
                  <a:schemeClr val="bg1"/>
                </a:solidFill>
                <a:latin typeface="Arial" panose="020B0604020202020204" pitchFamily="34" charset="0"/>
                <a:cs typeface="Arial" panose="020B0604020202020204" pitchFamily="34" charset="0"/>
              </a:rPr>
              <a:t>Evaluation</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of</a:t>
            </a:r>
            <a:r>
              <a:rPr lang="zh-CN" altLang="en-US" sz="4400" dirty="0">
                <a:solidFill>
                  <a:schemeClr val="bg1"/>
                </a:solidFill>
                <a:latin typeface="Arial" panose="020B0604020202020204" pitchFamily="34" charset="0"/>
                <a:cs typeface="Arial" panose="020B0604020202020204" pitchFamily="34" charset="0"/>
              </a:rPr>
              <a:t> </a:t>
            </a:r>
            <a:r>
              <a:rPr lang="en-US" altLang="zh-CN" sz="4400" dirty="0">
                <a:solidFill>
                  <a:schemeClr val="bg1"/>
                </a:solidFill>
                <a:latin typeface="Arial" panose="020B0604020202020204" pitchFamily="34" charset="0"/>
                <a:cs typeface="Arial" panose="020B0604020202020204" pitchFamily="34" charset="0"/>
              </a:rPr>
              <a:t>Scala</a:t>
            </a:r>
            <a:endParaRPr lang="zh-CN" altLang="en-US" sz="4400" dirty="0">
              <a:solidFill>
                <a:schemeClr val="bg1"/>
              </a:solidFill>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8709B8EB-6FED-1E42-912B-B60965ED51CF}"/>
              </a:ext>
            </a:extLst>
          </p:cNvPr>
          <p:cNvSpPr/>
          <p:nvPr/>
        </p:nvSpPr>
        <p:spPr>
          <a:xfrm>
            <a:off x="725927" y="1478795"/>
            <a:ext cx="297264" cy="268982"/>
          </a:xfrm>
          <a:prstGeom prst="rect">
            <a:avLst/>
          </a:prstGeom>
          <a:solidFill>
            <a:srgbClr val="F47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 name="文本框 3">
            <a:extLst>
              <a:ext uri="{FF2B5EF4-FFF2-40B4-BE49-F238E27FC236}">
                <a16:creationId xmlns:a16="http://schemas.microsoft.com/office/drawing/2014/main" id="{9109D611-9164-7244-81CC-EA29D13FB34D}"/>
              </a:ext>
            </a:extLst>
          </p:cNvPr>
          <p:cNvSpPr txBox="1"/>
          <p:nvPr/>
        </p:nvSpPr>
        <p:spPr>
          <a:xfrm>
            <a:off x="1134318" y="1397771"/>
            <a:ext cx="3159889" cy="984885"/>
          </a:xfrm>
          <a:prstGeom prst="rect">
            <a:avLst/>
          </a:prstGeom>
          <a:noFill/>
        </p:spPr>
        <p:txBody>
          <a:bodyPr wrap="square" rtlCol="0">
            <a:spAutoFit/>
          </a:bodyPr>
          <a:lstStyle/>
          <a:p>
            <a:r>
              <a:rPr lang="en" altLang="zh-CN" sz="2200" b="1" dirty="0">
                <a:solidFill>
                  <a:schemeClr val="bg1"/>
                </a:solidFill>
              </a:rPr>
              <a:t>User Scale</a:t>
            </a:r>
            <a:endParaRPr lang="en" altLang="zh-CN" sz="2200" dirty="0">
              <a:solidFill>
                <a:schemeClr val="bg1"/>
              </a:solidFill>
            </a:endParaRPr>
          </a:p>
          <a:p>
            <a:br>
              <a:rPr lang="en" altLang="zh-CN" dirty="0"/>
            </a:br>
            <a:endParaRPr kumimoji="1" lang="zh-CN" altLang="en-US" dirty="0"/>
          </a:p>
        </p:txBody>
      </p:sp>
      <p:sp>
        <p:nvSpPr>
          <p:cNvPr id="6" name="矩形 5">
            <a:extLst>
              <a:ext uri="{FF2B5EF4-FFF2-40B4-BE49-F238E27FC236}">
                <a16:creationId xmlns:a16="http://schemas.microsoft.com/office/drawing/2014/main" id="{A96B79F2-0E7E-7840-A206-CEC30987F362}"/>
              </a:ext>
            </a:extLst>
          </p:cNvPr>
          <p:cNvSpPr/>
          <p:nvPr/>
        </p:nvSpPr>
        <p:spPr>
          <a:xfrm>
            <a:off x="1134318" y="1966326"/>
            <a:ext cx="10243596" cy="4683333"/>
          </a:xfrm>
          <a:prstGeom prst="rect">
            <a:avLst/>
          </a:prstGeom>
        </p:spPr>
        <p:txBody>
          <a:bodyPr wrap="square">
            <a:spAutoFit/>
          </a:bodyPr>
          <a:lstStyle/>
          <a:p>
            <a:pPr marL="342900" indent="-342900" fontAlgn="base">
              <a:buFont typeface="+mj-ea"/>
              <a:buAutoNum type="circleNumDbPlain"/>
            </a:pPr>
            <a:r>
              <a:rPr lang="en" altLang="zh-CN" sz="1600" dirty="0">
                <a:solidFill>
                  <a:srgbClr val="FFFFFF"/>
                </a:solidFill>
              </a:rPr>
              <a:t>Measured by the TIOBE Programming Community Index</a:t>
            </a:r>
          </a:p>
          <a:p>
            <a:pPr marL="742950" lvl="1" indent="-285750" algn="just" fontAlgn="base">
              <a:buFont typeface="Arial" panose="020B0604020202020204" pitchFamily="34" charset="0"/>
              <a:buChar char="•"/>
            </a:pPr>
            <a:r>
              <a:rPr lang="en" altLang="zh-CN" sz="1600" dirty="0">
                <a:solidFill>
                  <a:srgbClr val="FFFFFF"/>
                </a:solidFill>
              </a:rPr>
              <a:t>TIOBE is an indicator of the popularity of programming languages. The ratings are based on the number of skilled engineers world-wide, courses and third party vendors.</a:t>
            </a:r>
          </a:p>
          <a:p>
            <a:pPr marL="742950" lvl="1" indent="-285750" fontAlgn="base">
              <a:spcAft>
                <a:spcPts val="1000"/>
              </a:spcAft>
              <a:buFont typeface="Arial" panose="020B0604020202020204" pitchFamily="34" charset="0"/>
              <a:buChar char="•"/>
            </a:pPr>
            <a:r>
              <a:rPr lang="en" altLang="zh-CN" sz="1600" dirty="0">
                <a:solidFill>
                  <a:srgbClr val="F47264"/>
                </a:solidFill>
              </a:rPr>
              <a:t>Scala ranked 30th, with 0.421% rating.</a:t>
            </a:r>
          </a:p>
          <a:p>
            <a:pPr marL="342900" indent="-342900" fontAlgn="base">
              <a:buFont typeface="+mj-ea"/>
              <a:buAutoNum type="circleNumDbPlain"/>
            </a:pPr>
            <a:r>
              <a:rPr lang="en" altLang="zh-CN" sz="1600" dirty="0">
                <a:solidFill>
                  <a:srgbClr val="FFFFFF"/>
                </a:solidFill>
              </a:rPr>
              <a:t>Measured by the PYPL (</a:t>
            </a:r>
            <a:r>
              <a:rPr lang="en" altLang="zh-CN" sz="1600" dirty="0" err="1">
                <a:solidFill>
                  <a:srgbClr val="FFFFFF"/>
                </a:solidFill>
              </a:rPr>
              <a:t>PopularitY</a:t>
            </a:r>
            <a:r>
              <a:rPr lang="en" altLang="zh-CN" sz="1600" dirty="0">
                <a:solidFill>
                  <a:srgbClr val="FFFFFF"/>
                </a:solidFill>
              </a:rPr>
              <a:t> of Programming Language)</a:t>
            </a:r>
          </a:p>
          <a:p>
            <a:pPr marL="742950" lvl="1" indent="-285750" fontAlgn="base">
              <a:buFont typeface="Arial" panose="020B0604020202020204" pitchFamily="34" charset="0"/>
              <a:buChar char="•"/>
            </a:pPr>
            <a:r>
              <a:rPr lang="en" altLang="zh-CN" sz="1600" dirty="0">
                <a:solidFill>
                  <a:srgbClr val="FFFFFF"/>
                </a:solidFill>
              </a:rPr>
              <a:t>The PYPL Index is created by analyzing how often language tutorials are searched on Google.</a:t>
            </a:r>
          </a:p>
          <a:p>
            <a:pPr marL="742950" lvl="1" indent="-285750" fontAlgn="base">
              <a:spcAft>
                <a:spcPts val="1000"/>
              </a:spcAft>
              <a:buFont typeface="Arial" panose="020B0604020202020204" pitchFamily="34" charset="0"/>
              <a:buChar char="•"/>
            </a:pPr>
            <a:r>
              <a:rPr lang="en" altLang="zh-CN" sz="1600" dirty="0">
                <a:solidFill>
                  <a:srgbClr val="F47264"/>
                </a:solidFill>
              </a:rPr>
              <a:t>Scala ranked 16th.</a:t>
            </a:r>
          </a:p>
          <a:p>
            <a:pPr marL="342900" indent="-342900" fontAlgn="base">
              <a:buFont typeface="+mj-ea"/>
              <a:buAutoNum type="circleNumDbPlain"/>
            </a:pPr>
            <a:r>
              <a:rPr lang="en" altLang="zh-CN" sz="1600" dirty="0">
                <a:solidFill>
                  <a:srgbClr val="FFFFFF"/>
                </a:solidFill>
              </a:rPr>
              <a:t>Measured by Ranking Programming Languages by GitHub Users</a:t>
            </a:r>
          </a:p>
          <a:p>
            <a:pPr marL="742950" lvl="1" indent="-285750" algn="just" fontAlgn="base">
              <a:buFont typeface="Arial" panose="020B0604020202020204" pitchFamily="34" charset="0"/>
              <a:buChar char="•"/>
            </a:pPr>
            <a:r>
              <a:rPr lang="en" altLang="zh-CN" sz="1600" dirty="0">
                <a:solidFill>
                  <a:srgbClr val="FFFFFF"/>
                </a:solidFill>
              </a:rPr>
              <a:t>The project finds trends in popularity amongst programming languages, by analyzing over 1.25 billion events from the public GitHub timeline and figuring out how many users each language has.</a:t>
            </a:r>
          </a:p>
          <a:p>
            <a:pPr marL="742950" lvl="1" indent="-285750" fontAlgn="base">
              <a:spcAft>
                <a:spcPts val="1000"/>
              </a:spcAft>
              <a:buFont typeface="Arial" panose="020B0604020202020204" pitchFamily="34" charset="0"/>
              <a:buChar char="•"/>
            </a:pPr>
            <a:r>
              <a:rPr lang="en" altLang="zh-CN" sz="1600" dirty="0">
                <a:solidFill>
                  <a:srgbClr val="F47264"/>
                </a:solidFill>
              </a:rPr>
              <a:t>Scala ranked 17th, with 0.78% Monthly Active Users and 81K repositories on GitHub.</a:t>
            </a:r>
          </a:p>
          <a:p>
            <a:pPr marL="342900" indent="-342900" fontAlgn="base">
              <a:buFont typeface="+mj-ea"/>
              <a:buAutoNum type="circleNumDbPlain"/>
            </a:pPr>
            <a:r>
              <a:rPr lang="en" altLang="zh-CN" sz="1600" dirty="0">
                <a:solidFill>
                  <a:srgbClr val="FFFFFF"/>
                </a:solidFill>
              </a:rPr>
              <a:t>Measured by </a:t>
            </a:r>
            <a:r>
              <a:rPr lang="en" altLang="zh-CN" sz="1600" dirty="0" err="1">
                <a:solidFill>
                  <a:srgbClr val="FFFFFF"/>
                </a:solidFill>
              </a:rPr>
              <a:t>Redmonk</a:t>
            </a:r>
            <a:r>
              <a:rPr lang="en" altLang="zh-CN" sz="1600" dirty="0">
                <a:solidFill>
                  <a:srgbClr val="FFFFFF"/>
                </a:solidFill>
              </a:rPr>
              <a:t> Programming Language Rankings</a:t>
            </a:r>
          </a:p>
          <a:p>
            <a:pPr marL="742950" lvl="1" indent="-285750" fontAlgn="base">
              <a:buFont typeface="Arial" panose="020B0604020202020204" pitchFamily="34" charset="0"/>
              <a:buChar char="•"/>
            </a:pPr>
            <a:r>
              <a:rPr lang="en" altLang="zh-CN" sz="1600" dirty="0" err="1">
                <a:solidFill>
                  <a:srgbClr val="FFFFFF"/>
                </a:solidFill>
              </a:rPr>
              <a:t>Redmonk</a:t>
            </a:r>
            <a:r>
              <a:rPr lang="en" altLang="zh-CN" sz="1600" dirty="0">
                <a:solidFill>
                  <a:srgbClr val="FFFFFF"/>
                </a:solidFill>
              </a:rPr>
              <a:t> is based on GitHub and Stack Overflow.</a:t>
            </a:r>
          </a:p>
          <a:p>
            <a:pPr marL="742950" lvl="1" indent="-285750" fontAlgn="base">
              <a:spcAft>
                <a:spcPts val="1600"/>
              </a:spcAft>
              <a:buFont typeface="Arial" panose="020B0604020202020204" pitchFamily="34" charset="0"/>
              <a:buChar char="•"/>
            </a:pPr>
            <a:r>
              <a:rPr lang="en" altLang="zh-CN" sz="1600" dirty="0">
                <a:solidFill>
                  <a:srgbClr val="F47264"/>
                </a:solidFill>
              </a:rPr>
              <a:t>Scala ranked 13th in the last quarter, and the ranking is stable during last seven years (12 -&gt; 13)</a:t>
            </a:r>
          </a:p>
          <a:p>
            <a:br>
              <a:rPr lang="en" altLang="zh-CN" dirty="0"/>
            </a:br>
            <a:endParaRPr lang="zh-CN" altLang="en-US" dirty="0"/>
          </a:p>
        </p:txBody>
      </p:sp>
    </p:spTree>
    <p:extLst>
      <p:ext uri="{BB962C8B-B14F-4D97-AF65-F5344CB8AC3E}">
        <p14:creationId xmlns:p14="http://schemas.microsoft.com/office/powerpoint/2010/main" val="1187528113"/>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1761</TotalTime>
  <Words>1471</Words>
  <Application>Microsoft Macintosh PowerPoint</Application>
  <PresentationFormat>Widescreen</PresentationFormat>
  <Paragraphs>391</Paragraphs>
  <Slides>28</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.Apple Color Emoji UI</vt:lpstr>
      <vt:lpstr>DengXian</vt:lpstr>
      <vt:lpstr>Lato</vt:lpstr>
      <vt:lpstr>微软雅黑</vt:lpstr>
      <vt:lpstr>微软雅黑</vt:lpstr>
      <vt:lpstr>Noto Sans Symbols</vt:lpstr>
      <vt:lpstr>Arial</vt:lpstr>
      <vt:lpstr>Calibri</vt:lpstr>
      <vt:lpstr>Calibri Light</vt:lpstr>
      <vt:lpstr>Helvetica Neue</vt:lpstr>
      <vt:lpstr>Roboto</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Chinese Stock Market?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bilin</dc:creator>
  <cp:lastModifiedBy>Lu Xuzheng</cp:lastModifiedBy>
  <cp:revision>491</cp:revision>
  <dcterms:created xsi:type="dcterms:W3CDTF">2015-03-19T06:14:36Z</dcterms:created>
  <dcterms:modified xsi:type="dcterms:W3CDTF">2019-11-26T23:58:54Z</dcterms:modified>
</cp:coreProperties>
</file>